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60" r:id="rId2"/>
    <p:sldId id="281" r:id="rId3"/>
    <p:sldId id="289" r:id="rId4"/>
    <p:sldId id="290" r:id="rId5"/>
    <p:sldId id="292" r:id="rId6"/>
    <p:sldId id="327" r:id="rId7"/>
    <p:sldId id="324" r:id="rId8"/>
    <p:sldId id="326" r:id="rId9"/>
    <p:sldId id="342" r:id="rId10"/>
    <p:sldId id="259" r:id="rId11"/>
    <p:sldId id="261" r:id="rId12"/>
    <p:sldId id="262" r:id="rId13"/>
    <p:sldId id="328" r:id="rId14"/>
    <p:sldId id="257" r:id="rId15"/>
    <p:sldId id="329" r:id="rId16"/>
    <p:sldId id="330" r:id="rId17"/>
    <p:sldId id="332" r:id="rId18"/>
    <p:sldId id="331" r:id="rId19"/>
    <p:sldId id="333" r:id="rId20"/>
    <p:sldId id="334" r:id="rId21"/>
    <p:sldId id="340" r:id="rId22"/>
    <p:sldId id="336" r:id="rId23"/>
    <p:sldId id="337" r:id="rId24"/>
    <p:sldId id="335" r:id="rId25"/>
    <p:sldId id="341" r:id="rId26"/>
    <p:sldId id="33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74" autoAdjust="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8ED6-AE59-4866-B813-619B7E0F5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1B65E-200F-45BA-B510-3AA5C401E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9A439-7B9B-493A-A6A7-1754F98EB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D980-553C-43EB-B05C-5B4D8FF2572F}" type="datetimeFigureOut">
              <a:rPr lang="en-ID" smtClean="0"/>
              <a:t>21/08/21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EBE9F-DA2F-4697-9089-2E56F7E4D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B0F37-D772-4BF1-8F95-85DEA373E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E2190-2273-459A-8BC1-A4F25636E65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8004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F84D-77F9-4EDE-95B7-9930921F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BF025-655A-4278-ADC8-F64BAAFBF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7D4F1-329E-40C7-A1E5-58E09D2A2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D980-553C-43EB-B05C-5B4D8FF2572F}" type="datetimeFigureOut">
              <a:rPr lang="en-ID" smtClean="0"/>
              <a:t>21/08/21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BE253-B46D-4512-A754-851A8B584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102A6-232A-4597-9AAE-7D8793F9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E2190-2273-459A-8BC1-A4F25636E65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2624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B119E2-B7CA-49BC-A0E0-C27DC8D9B8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2829F-0B8A-4BAA-A289-52EC74420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A9B86-4AC1-446B-9D24-86883740F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D980-553C-43EB-B05C-5B4D8FF2572F}" type="datetimeFigureOut">
              <a:rPr lang="en-ID" smtClean="0"/>
              <a:t>21/08/21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564A7-4A89-4F4A-813E-5C52BFC28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D9CFB-3C42-44BD-A7DA-938B969F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E2190-2273-459A-8BC1-A4F25636E65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9792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9130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1E1D-F25F-464C-A2ED-4ECB91178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927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EB62D-4B74-48E4-BEFA-416BD5323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3"/>
            <a:ext cx="10515600" cy="51101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79F4C-411B-4B86-98EA-CA697650A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D980-553C-43EB-B05C-5B4D8FF2572F}" type="datetimeFigureOut">
              <a:rPr lang="en-ID" smtClean="0"/>
              <a:t>21/08/21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11F78-B947-43B0-B95C-4A34B471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 dirty="0"/>
              <a:t>Data Sains UIN Jakarta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FD87A-E3BE-4F74-A8AE-9B1E9A91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E2190-2273-459A-8BC1-A4F25636E657}" type="slidenum">
              <a:rPr lang="en-ID" smtClean="0"/>
              <a:t>‹#›</a:t>
            </a:fld>
            <a:endParaRPr lang="en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9A93D2-C392-4845-A0B9-AA85F69405D8}"/>
              </a:ext>
            </a:extLst>
          </p:cNvPr>
          <p:cNvCxnSpPr>
            <a:cxnSpLocks/>
          </p:cNvCxnSpPr>
          <p:nvPr userDrawn="1"/>
        </p:nvCxnSpPr>
        <p:spPr>
          <a:xfrm>
            <a:off x="838200" y="931926"/>
            <a:ext cx="10515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01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9DC2-1F1C-4788-8EDE-0ADF56CD5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361D8-BCF1-4721-8276-DB8B1B96B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957B-50A4-430F-B27A-29FD5A69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D980-553C-43EB-B05C-5B4D8FF2572F}" type="datetimeFigureOut">
              <a:rPr lang="en-ID" smtClean="0"/>
              <a:t>21/08/21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0EDF8-A572-4AE1-8E57-D891B3BE4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6F0E6-282F-4747-985E-5919C2D0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E2190-2273-459A-8BC1-A4F25636E65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0118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9182A-7A12-4B0C-960E-5D4982622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BFD7-1FBD-469E-8935-077F5C8F7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A1C361-FEC5-4926-AA3E-74CD981D2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008BA-13B1-423D-B2EA-30A2EA39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D980-553C-43EB-B05C-5B4D8FF2572F}" type="datetimeFigureOut">
              <a:rPr lang="en-ID" smtClean="0"/>
              <a:t>21/08/21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AD35D-F4BD-4912-8670-BEC5C57D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79FF4-EF4E-4FBD-BC7F-551E3B66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E2190-2273-459A-8BC1-A4F25636E65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5235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8B50-FE36-4CD8-922F-84E2CF27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AA653-06A7-444C-98F5-A2DA6F402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566D7-4CFA-4A03-99B8-BDCCDC3A4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E33ED5-6F45-40FD-9AB4-71131C5AE1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AEA8FE-C21C-44B9-9DAE-4D5D1B6755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212901-0257-48AA-93C5-0C7E707F8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D980-553C-43EB-B05C-5B4D8FF2572F}" type="datetimeFigureOut">
              <a:rPr lang="en-ID" smtClean="0"/>
              <a:t>21/08/21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F733A0-A30A-404D-A172-3D9F3BE1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4A81-489D-4BE5-AA5F-5A00BE775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E2190-2273-459A-8BC1-A4F25636E657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68983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3DA43-08CB-4098-8FCA-9F1E69D3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6A1D21-95EC-4C12-8677-F54598CEF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D980-553C-43EB-B05C-5B4D8FF2572F}" type="datetimeFigureOut">
              <a:rPr lang="en-ID" smtClean="0"/>
              <a:t>21/08/21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5A119-2FCE-4182-9E87-88F01A19D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71E46-5A04-40E3-8C9D-9CC25C043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E2190-2273-459A-8BC1-A4F25636E65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2194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A8AE02-3FFC-4C72-9058-61F77A54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D980-553C-43EB-B05C-5B4D8FF2572F}" type="datetimeFigureOut">
              <a:rPr lang="en-ID" smtClean="0"/>
              <a:t>21/08/21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E6B6A-55CC-48AE-B21B-661D63A2B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D97F0-4ED9-4494-A9E3-01CD44E4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E2190-2273-459A-8BC1-A4F25636E65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2097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8F642-CBF0-4A2C-A691-46DACAD6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02475-9107-4A18-B4E8-33F6A62B0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7480E-1A1D-48D8-87B8-C9E52B2A0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77FC6-8AD1-47CB-A81E-4345E6260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D980-553C-43EB-B05C-5B4D8FF2572F}" type="datetimeFigureOut">
              <a:rPr lang="en-ID" smtClean="0"/>
              <a:t>21/08/21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65BA2-6669-4D29-BE6B-D08878AD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A672F-48E8-455C-86C4-42AD5003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E2190-2273-459A-8BC1-A4F25636E65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6776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F35F9-889C-4236-84A0-00EEA5506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6C77C6-A301-4049-87E2-09D3E7292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88E64-3BE1-447B-A99C-251CC7F00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F41CE-7709-43A0-8630-B564A2596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D980-553C-43EB-B05C-5B4D8FF2572F}" type="datetimeFigureOut">
              <a:rPr lang="en-ID" smtClean="0"/>
              <a:t>21/08/21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2BAF3-9A43-4CF3-8C76-D8F786FA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6A33E-F203-4FA8-87BC-F63C0A8BD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E2190-2273-459A-8BC1-A4F25636E65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0286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16DD5E-A5C4-4F1B-9145-2FAF8C417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4D249-CC15-40B6-ACEB-E0E697DD5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82FDD-B333-4995-8BCD-D0446F9895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AD980-553C-43EB-B05C-5B4D8FF2572F}" type="datetimeFigureOut">
              <a:rPr lang="en-ID" smtClean="0"/>
              <a:t>21/08/21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455A4-F1FF-43C7-8A6C-4BBFC45B9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717E5-EF5A-4F90-B3B7-A0146C8F1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E2190-2273-459A-8BC1-A4F25636E657}" type="slidenum">
              <a:rPr lang="en-ID" smtClean="0"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9398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3.png"/><Relationship Id="rId7" Type="http://schemas.openxmlformats.org/officeDocument/2006/relationships/image" Target="../media/image80.png"/><Relationship Id="rId12" Type="http://schemas.openxmlformats.org/officeDocument/2006/relationships/image" Target="../media/image1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120.png"/><Relationship Id="rId5" Type="http://schemas.openxmlformats.org/officeDocument/2006/relationships/image" Target="../media/image60.png"/><Relationship Id="rId10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github.com/maftuhm/deep-learning-dsu/blob/main/convolution.ipynb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pm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0.png"/><Relationship Id="rId4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ftuhm/deep-learning-dsu/blob/main/convolutional-neural-networks.ipynb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E3828-FD3A-48AD-AFD2-351EFB52E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4200"/>
            <a:ext cx="9144000" cy="1655762"/>
          </a:xfrm>
        </p:spPr>
        <p:txBody>
          <a:bodyPr/>
          <a:lstStyle/>
          <a:p>
            <a:r>
              <a:rPr lang="en-ID" dirty="0"/>
              <a:t>Convolutional Neural Network</a:t>
            </a:r>
            <a:br>
              <a:rPr lang="en-ID" dirty="0"/>
            </a:br>
            <a:r>
              <a:rPr lang="en-ID" dirty="0"/>
              <a:t>(CNN)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09E440-714F-4220-8F86-96F3B1442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9378"/>
            <a:ext cx="9144000" cy="1229450"/>
          </a:xfrm>
        </p:spPr>
        <p:txBody>
          <a:bodyPr/>
          <a:lstStyle/>
          <a:p>
            <a:r>
              <a:rPr lang="en-ID" sz="1800" dirty="0" err="1"/>
              <a:t>Sabtu</a:t>
            </a:r>
            <a:r>
              <a:rPr lang="en-ID" sz="1800" dirty="0"/>
              <a:t>, 21 </a:t>
            </a:r>
            <a:r>
              <a:rPr lang="en-ID" sz="1800" dirty="0" err="1"/>
              <a:t>Agustus</a:t>
            </a:r>
            <a:r>
              <a:rPr lang="en-ID" sz="1800" dirty="0"/>
              <a:t> 2021</a:t>
            </a:r>
          </a:p>
          <a:p>
            <a:r>
              <a:rPr lang="en-ID" sz="1800" dirty="0"/>
              <a:t>oleh</a:t>
            </a:r>
          </a:p>
          <a:p>
            <a:r>
              <a:rPr lang="en-ID" sz="1800" dirty="0"/>
              <a:t>Tim DSU</a:t>
            </a:r>
            <a:endParaRPr lang="en-ID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E3EE7-BECF-4091-A903-C1E7F35352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2" t="29386" r="20065" b="30483"/>
          <a:stretch/>
        </p:blipFill>
        <p:spPr>
          <a:xfrm>
            <a:off x="5556000" y="776861"/>
            <a:ext cx="1080000" cy="72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146C74-4F0F-4280-9107-1071AAA882E5}"/>
              </a:ext>
            </a:extLst>
          </p:cNvPr>
          <p:cNvCxnSpPr>
            <a:cxnSpLocks/>
          </p:cNvCxnSpPr>
          <p:nvPr/>
        </p:nvCxnSpPr>
        <p:spPr>
          <a:xfrm>
            <a:off x="1524000" y="3602038"/>
            <a:ext cx="9144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49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8528-BD76-4177-9C70-E9931D86B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Operasi</a:t>
            </a:r>
            <a:r>
              <a:rPr lang="en-ID" dirty="0"/>
              <a:t> </a:t>
            </a:r>
            <a:r>
              <a:rPr lang="en-ID" dirty="0" err="1"/>
              <a:t>Konvolusi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3A758-1889-4E6B-A792-3FA20F80C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6176"/>
            <a:ext cx="10515600" cy="500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D" sz="2000" dirty="0" err="1"/>
              <a:t>Operasi</a:t>
            </a:r>
            <a:r>
              <a:rPr lang="en-ID" sz="2000" dirty="0"/>
              <a:t> </a:t>
            </a:r>
            <a:r>
              <a:rPr lang="en-ID" sz="2000" dirty="0" err="1"/>
              <a:t>konvolusi</a:t>
            </a:r>
            <a:r>
              <a:rPr lang="en-ID" sz="2000" dirty="0"/>
              <a:t> gambar 5x5 dengan filter 3x3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632812A-E5C7-4D6D-B0C5-29A434E40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499906"/>
              </p:ext>
            </p:extLst>
          </p:nvPr>
        </p:nvGraphicFramePr>
        <p:xfrm>
          <a:off x="7169306" y="2452753"/>
          <a:ext cx="1728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DA3A266A-A8FC-4E91-BDF5-E7A98A60D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461028"/>
              </p:ext>
            </p:extLst>
          </p:nvPr>
        </p:nvGraphicFramePr>
        <p:xfrm>
          <a:off x="3078895" y="1876753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090142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326036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0312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3193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C9C3C8-A153-4BCE-8F90-A13115CEDE6F}"/>
                  </a:ext>
                </a:extLst>
              </p:cNvPr>
              <p:cNvSpPr txBox="1"/>
              <p:nvPr/>
            </p:nvSpPr>
            <p:spPr>
              <a:xfrm>
                <a:off x="6297391" y="3008976"/>
                <a:ext cx="56105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C9C3C8-A153-4BCE-8F90-A13115CED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391" y="3008976"/>
                <a:ext cx="561051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828854B-2E8E-4ED4-8B7A-83107232C701}"/>
              </a:ext>
            </a:extLst>
          </p:cNvPr>
          <p:cNvSpPr txBox="1">
            <a:spLocks/>
          </p:cNvSpPr>
          <p:nvPr/>
        </p:nvSpPr>
        <p:spPr>
          <a:xfrm>
            <a:off x="838200" y="5438194"/>
            <a:ext cx="10515600" cy="889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1800" dirty="0" err="1"/>
              <a:t>Menggeser</a:t>
            </a:r>
            <a:r>
              <a:rPr lang="en-ID" sz="1800" dirty="0"/>
              <a:t> filter pada input gambar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kiri</a:t>
            </a:r>
            <a:r>
              <a:rPr lang="en-ID" sz="1800" dirty="0"/>
              <a:t> ke </a:t>
            </a:r>
            <a:r>
              <a:rPr lang="en-ID" sz="1800" dirty="0" err="1"/>
              <a:t>kanan</a:t>
            </a:r>
            <a:r>
              <a:rPr lang="en-ID" sz="1800" dirty="0"/>
              <a:t> </a:t>
            </a:r>
            <a:r>
              <a:rPr lang="en-ID" sz="1800" dirty="0" err="1"/>
              <a:t>lanjut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atas ke bawah, </a:t>
            </a:r>
            <a:r>
              <a:rPr lang="en-ID" sz="1800" dirty="0" err="1"/>
              <a:t>setiap</a:t>
            </a:r>
            <a:r>
              <a:rPr lang="en-ID" sz="1800" dirty="0"/>
              <a:t> </a:t>
            </a:r>
            <a:r>
              <a:rPr lang="en-ID" sz="1800" dirty="0" err="1"/>
              <a:t>pergerseran</a:t>
            </a:r>
            <a:r>
              <a:rPr lang="en-ID" sz="1800" dirty="0"/>
              <a:t> </a:t>
            </a:r>
            <a:r>
              <a:rPr lang="en-ID" sz="1800" dirty="0" err="1"/>
              <a:t>dilakukan</a:t>
            </a:r>
            <a:r>
              <a:rPr lang="en-ID" sz="1800" dirty="0"/>
              <a:t> </a:t>
            </a:r>
            <a:r>
              <a:rPr lang="en-ID" sz="1800" dirty="0" err="1"/>
              <a:t>operasi</a:t>
            </a:r>
            <a:r>
              <a:rPr lang="en-ID" sz="1800" dirty="0"/>
              <a:t> </a:t>
            </a:r>
            <a:r>
              <a:rPr lang="en-ID" sz="1800" b="1" dirty="0" err="1"/>
              <a:t>perkalian</a:t>
            </a:r>
            <a:r>
              <a:rPr lang="en-ID" sz="1800" b="1" dirty="0"/>
              <a:t> </a:t>
            </a:r>
            <a:r>
              <a:rPr lang="en-ID" sz="1800" b="1" dirty="0" err="1"/>
              <a:t>berdasarkan</a:t>
            </a:r>
            <a:r>
              <a:rPr lang="en-ID" sz="1800" b="1" dirty="0"/>
              <a:t> </a:t>
            </a:r>
            <a:r>
              <a:rPr lang="en-ID" sz="1800" b="1" dirty="0" err="1"/>
              <a:t>elemen</a:t>
            </a:r>
            <a:r>
              <a:rPr lang="en-ID" sz="1800" b="1" dirty="0"/>
              <a:t> </a:t>
            </a:r>
            <a:r>
              <a:rPr lang="en-ID" sz="1800" dirty="0"/>
              <a:t>(element-wise multiply / Hadamard Product) </a:t>
            </a:r>
            <a:r>
              <a:rPr lang="en-ID" sz="1800" dirty="0" err="1"/>
              <a:t>kemudian</a:t>
            </a:r>
            <a:r>
              <a:rPr lang="en-ID" sz="1800" dirty="0"/>
              <a:t> </a:t>
            </a:r>
            <a:r>
              <a:rPr lang="en-ID" sz="1800" b="1" dirty="0" err="1"/>
              <a:t>jumlahkan</a:t>
            </a:r>
            <a:endParaRPr lang="en-ID" sz="1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EF2FD-023F-45F2-BB62-41B7B0FB7F72}"/>
              </a:ext>
            </a:extLst>
          </p:cNvPr>
          <p:cNvSpPr txBox="1"/>
          <p:nvPr/>
        </p:nvSpPr>
        <p:spPr>
          <a:xfrm>
            <a:off x="4055466" y="4768648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gambar</a:t>
            </a:r>
            <a:endParaRPr lang="en-I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103AE6-BF7D-4147-85A4-9AA1937EF218}"/>
              </a:ext>
            </a:extLst>
          </p:cNvPr>
          <p:cNvSpPr txBox="1"/>
          <p:nvPr/>
        </p:nvSpPr>
        <p:spPr>
          <a:xfrm>
            <a:off x="7747009" y="4768648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endParaRPr lang="en-I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DFE2BC-5A9C-4F3E-A935-85D8D8749CFB}"/>
              </a:ext>
            </a:extLst>
          </p:cNvPr>
          <p:cNvGrpSpPr/>
          <p:nvPr/>
        </p:nvGrpSpPr>
        <p:grpSpPr>
          <a:xfrm>
            <a:off x="5695302" y="3624529"/>
            <a:ext cx="1765227" cy="1616785"/>
            <a:chOff x="5695302" y="3624529"/>
            <a:chExt cx="1765227" cy="161678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C7061-0596-440A-A429-5BF6B079088C}"/>
                </a:ext>
              </a:extLst>
            </p:cNvPr>
            <p:cNvSpPr txBox="1"/>
            <p:nvPr/>
          </p:nvSpPr>
          <p:spPr>
            <a:xfrm>
              <a:off x="5695302" y="4933537"/>
              <a:ext cx="1765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4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Operasi</a:t>
              </a:r>
              <a:r>
                <a:rPr lang="en-ID" sz="1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4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Konvolusi</a:t>
              </a:r>
              <a:endParaRPr lang="en-ID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CFA8F3-1E06-4096-86B0-76724C8F9138}"/>
                </a:ext>
              </a:extLst>
            </p:cNvPr>
            <p:cNvCxnSpPr>
              <a:cxnSpLocks/>
              <a:stCxn id="19" idx="0"/>
              <a:endCxn id="11" idx="2"/>
            </p:cNvCxnSpPr>
            <p:nvPr/>
          </p:nvCxnSpPr>
          <p:spPr>
            <a:xfrm flipV="1">
              <a:off x="6577916" y="3624529"/>
              <a:ext cx="1" cy="13090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9AACD43-2B01-4DEC-AF44-DE908552F15A}"/>
              </a:ext>
            </a:extLst>
          </p:cNvPr>
          <p:cNvSpPr txBox="1"/>
          <p:nvPr/>
        </p:nvSpPr>
        <p:spPr>
          <a:xfrm>
            <a:off x="3048000" y="624112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D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pergeseran</a:t>
            </a:r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 product</a:t>
            </a:r>
            <a:r>
              <a:rPr lang="en-ID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matriks</a:t>
            </a:r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083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8528-BD76-4177-9C70-E9931D86B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Operasi</a:t>
            </a:r>
            <a:r>
              <a:rPr lang="en-ID" dirty="0"/>
              <a:t> </a:t>
            </a:r>
            <a:r>
              <a:rPr lang="en-ID" dirty="0" err="1"/>
              <a:t>Konvolusi</a:t>
            </a:r>
            <a:endParaRPr lang="en-ID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632812A-E5C7-4D6D-B0C5-29A434E40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428296"/>
              </p:ext>
            </p:extLst>
          </p:nvPr>
        </p:nvGraphicFramePr>
        <p:xfrm>
          <a:off x="5843008" y="2565000"/>
          <a:ext cx="1728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DA3A266A-A8FC-4E91-BDF5-E7A98A60D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631052"/>
              </p:ext>
            </p:extLst>
          </p:nvPr>
        </p:nvGraphicFramePr>
        <p:xfrm>
          <a:off x="1752597" y="1989000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090142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326036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0312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3193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C9C3C8-A153-4BCE-8F90-A13115CEDE6F}"/>
                  </a:ext>
                </a:extLst>
              </p:cNvPr>
              <p:cNvSpPr txBox="1"/>
              <p:nvPr/>
            </p:nvSpPr>
            <p:spPr>
              <a:xfrm>
                <a:off x="4971093" y="3121223"/>
                <a:ext cx="56105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C9C3C8-A153-4BCE-8F90-A13115CED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93" y="3121223"/>
                <a:ext cx="561051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C4EF2FD-023F-45F2-BB62-41B7B0FB7F72}"/>
              </a:ext>
            </a:extLst>
          </p:cNvPr>
          <p:cNvSpPr txBox="1"/>
          <p:nvPr/>
        </p:nvSpPr>
        <p:spPr>
          <a:xfrm>
            <a:off x="2729168" y="4880895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gambar</a:t>
            </a:r>
            <a:endParaRPr lang="en-I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103AE6-BF7D-4147-85A4-9AA1937EF218}"/>
              </a:ext>
            </a:extLst>
          </p:cNvPr>
          <p:cNvSpPr txBox="1"/>
          <p:nvPr/>
        </p:nvSpPr>
        <p:spPr>
          <a:xfrm>
            <a:off x="6031971" y="4880895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filter / kernel</a:t>
            </a:r>
            <a:endParaRPr lang="en-I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46B16A5E-5ADA-4ED7-B690-C87404E27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16877"/>
              </p:ext>
            </p:extLst>
          </p:nvPr>
        </p:nvGraphicFramePr>
        <p:xfrm>
          <a:off x="8781419" y="2564999"/>
          <a:ext cx="1728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4D3C2B-81B1-4E19-9B3D-AAE8E0B48A3A}"/>
                  </a:ext>
                </a:extLst>
              </p:cNvPr>
              <p:cNvSpPr txBox="1"/>
              <p:nvPr/>
            </p:nvSpPr>
            <p:spPr>
              <a:xfrm>
                <a:off x="7895688" y="3121223"/>
                <a:ext cx="4985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4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4D3C2B-81B1-4E19-9B3D-AAE8E0B48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88" y="3121223"/>
                <a:ext cx="4985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E60D5BE9-B2EF-4AD3-B5B4-CE96796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820171"/>
              </p:ext>
            </p:extLst>
          </p:nvPr>
        </p:nvGraphicFramePr>
        <p:xfrm>
          <a:off x="1790697" y="1950900"/>
          <a:ext cx="1728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97311C-2E78-4C44-9312-28076D997514}"/>
                  </a:ext>
                </a:extLst>
              </p:cNvPr>
              <p:cNvSpPr txBox="1"/>
              <p:nvPr/>
            </p:nvSpPr>
            <p:spPr>
              <a:xfrm>
                <a:off x="5033504" y="1278034"/>
                <a:ext cx="3406317" cy="923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ID" b="0" i="1" dirty="0">
                    <a:latin typeface="Cambria Math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ID" b="0" i="1" dirty="0">
                    <a:latin typeface="Cambria Math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0×1</m:t>
                        </m:r>
                      </m:e>
                    </m:d>
                    <m:r>
                      <a:rPr lang="en-ID" b="0" i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=4</m:t>
                    </m:r>
                  </m:oMath>
                </a14:m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97311C-2E78-4C44-9312-28076D997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504" y="1278034"/>
                <a:ext cx="3406317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5">
            <a:extLst>
              <a:ext uri="{FF2B5EF4-FFF2-40B4-BE49-F238E27FC236}">
                <a16:creationId xmlns:a16="http://schemas.microsoft.com/office/drawing/2014/main" id="{19A7F044-809E-4373-942B-B0DB3C29D8E4}"/>
              </a:ext>
            </a:extLst>
          </p:cNvPr>
          <p:cNvGraphicFramePr>
            <a:graphicFrameLocks noGrp="1"/>
          </p:cNvGraphicFramePr>
          <p:nvPr/>
        </p:nvGraphicFramePr>
        <p:xfrm>
          <a:off x="5843008" y="2565000"/>
          <a:ext cx="1728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p:graphicFrame>
        <p:nvGraphicFramePr>
          <p:cNvPr id="36" name="Table 5">
            <a:extLst>
              <a:ext uri="{FF2B5EF4-FFF2-40B4-BE49-F238E27FC236}">
                <a16:creationId xmlns:a16="http://schemas.microsoft.com/office/drawing/2014/main" id="{F10CFCDD-47A6-4380-BB26-E3FF50F68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20117"/>
              </p:ext>
            </p:extLst>
          </p:nvPr>
        </p:nvGraphicFramePr>
        <p:xfrm>
          <a:off x="1752597" y="1989000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090142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326036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0312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3193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A99C04-ED16-4CDD-83CA-B965336A2810}"/>
                  </a:ext>
                </a:extLst>
              </p:cNvPr>
              <p:cNvSpPr txBox="1"/>
              <p:nvPr/>
            </p:nvSpPr>
            <p:spPr>
              <a:xfrm>
                <a:off x="4971093" y="3121223"/>
                <a:ext cx="56105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A99C04-ED16-4CDD-83CA-B965336A2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93" y="3121223"/>
                <a:ext cx="561051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5">
            <a:extLst>
              <a:ext uri="{FF2B5EF4-FFF2-40B4-BE49-F238E27FC236}">
                <a16:creationId xmlns:a16="http://schemas.microsoft.com/office/drawing/2014/main" id="{6E9E51E0-FEDB-4256-8219-E0B34E789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142623"/>
              </p:ext>
            </p:extLst>
          </p:nvPr>
        </p:nvGraphicFramePr>
        <p:xfrm>
          <a:off x="8781419" y="2564999"/>
          <a:ext cx="1728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1F6D6C0-FD70-4A3F-B868-A2F7B06B72A8}"/>
                  </a:ext>
                </a:extLst>
              </p:cNvPr>
              <p:cNvSpPr txBox="1"/>
              <p:nvPr/>
            </p:nvSpPr>
            <p:spPr>
              <a:xfrm>
                <a:off x="7895688" y="3121223"/>
                <a:ext cx="4985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4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1F6D6C0-FD70-4A3F-B868-A2F7B06B7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88" y="3121223"/>
                <a:ext cx="49853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0" name="Table 5">
            <a:extLst>
              <a:ext uri="{FF2B5EF4-FFF2-40B4-BE49-F238E27FC236}">
                <a16:creationId xmlns:a16="http://schemas.microsoft.com/office/drawing/2014/main" id="{21AA7646-9BB9-48FE-B9AD-C922CA8C0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360306"/>
              </p:ext>
            </p:extLst>
          </p:nvPr>
        </p:nvGraphicFramePr>
        <p:xfrm>
          <a:off x="2363760" y="1977105"/>
          <a:ext cx="1728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4E6EA9-2B6B-4742-80DE-50A5B1FB59C1}"/>
                  </a:ext>
                </a:extLst>
              </p:cNvPr>
              <p:cNvSpPr txBox="1"/>
              <p:nvPr/>
            </p:nvSpPr>
            <p:spPr>
              <a:xfrm>
                <a:off x="5033504" y="1276299"/>
                <a:ext cx="3406317" cy="923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ID" b="0" i="1" dirty="0">
                    <a:latin typeface="Cambria Math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ID" b="0" i="1" dirty="0">
                    <a:latin typeface="Cambria Math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0×1</m:t>
                        </m:r>
                      </m:e>
                    </m:d>
                    <m:r>
                      <a:rPr lang="en-ID" b="0" i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=3</m:t>
                    </m:r>
                  </m:oMath>
                </a14:m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4E6EA9-2B6B-4742-80DE-50A5B1FB5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504" y="1276299"/>
                <a:ext cx="3406317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5">
            <a:extLst>
              <a:ext uri="{FF2B5EF4-FFF2-40B4-BE49-F238E27FC236}">
                <a16:creationId xmlns:a16="http://schemas.microsoft.com/office/drawing/2014/main" id="{6607CEFB-8BB1-4C36-9E2B-A5DE566A6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137366"/>
              </p:ext>
            </p:extLst>
          </p:nvPr>
        </p:nvGraphicFramePr>
        <p:xfrm>
          <a:off x="1752597" y="1989000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090142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326036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0312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319337"/>
                  </a:ext>
                </a:extLst>
              </a:tr>
            </a:tbl>
          </a:graphicData>
        </a:graphic>
      </p:graphicFrame>
      <p:graphicFrame>
        <p:nvGraphicFramePr>
          <p:cNvPr id="43" name="Table 5">
            <a:extLst>
              <a:ext uri="{FF2B5EF4-FFF2-40B4-BE49-F238E27FC236}">
                <a16:creationId xmlns:a16="http://schemas.microsoft.com/office/drawing/2014/main" id="{A40E8FD3-C97C-4A5B-8178-8F038B5F0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233813"/>
              </p:ext>
            </p:extLst>
          </p:nvPr>
        </p:nvGraphicFramePr>
        <p:xfrm>
          <a:off x="8781419" y="2564999"/>
          <a:ext cx="1728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p:graphicFrame>
        <p:nvGraphicFramePr>
          <p:cNvPr id="44" name="Table 5">
            <a:extLst>
              <a:ext uri="{FF2B5EF4-FFF2-40B4-BE49-F238E27FC236}">
                <a16:creationId xmlns:a16="http://schemas.microsoft.com/office/drawing/2014/main" id="{1F29C662-B4AF-45E6-A9EA-1A4D69BC4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685131"/>
              </p:ext>
            </p:extLst>
          </p:nvPr>
        </p:nvGraphicFramePr>
        <p:xfrm>
          <a:off x="2956513" y="1964405"/>
          <a:ext cx="1728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44B104-CB04-4182-97A5-AC58D3D2A20F}"/>
                  </a:ext>
                </a:extLst>
              </p:cNvPr>
              <p:cNvSpPr txBox="1"/>
              <p:nvPr/>
            </p:nvSpPr>
            <p:spPr>
              <a:xfrm>
                <a:off x="5033505" y="1276299"/>
                <a:ext cx="3406316" cy="923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ID" b="0" i="1" dirty="0">
                    <a:latin typeface="Cambria Math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ID" b="0" i="1" dirty="0">
                    <a:latin typeface="Cambria Math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=4</m:t>
                    </m:r>
                  </m:oMath>
                </a14:m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44B104-CB04-4182-97A5-AC58D3D2A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505" y="1276299"/>
                <a:ext cx="3406316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" name="Table 5">
            <a:extLst>
              <a:ext uri="{FF2B5EF4-FFF2-40B4-BE49-F238E27FC236}">
                <a16:creationId xmlns:a16="http://schemas.microsoft.com/office/drawing/2014/main" id="{5AF859BA-9B1A-4F77-80FC-8427D8EA7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146280"/>
              </p:ext>
            </p:extLst>
          </p:nvPr>
        </p:nvGraphicFramePr>
        <p:xfrm>
          <a:off x="1752597" y="1989000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090142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326036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0312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319337"/>
                  </a:ext>
                </a:extLst>
              </a:tr>
            </a:tbl>
          </a:graphicData>
        </a:graphic>
      </p:graphicFrame>
      <p:graphicFrame>
        <p:nvGraphicFramePr>
          <p:cNvPr id="47" name="Table 5">
            <a:extLst>
              <a:ext uri="{FF2B5EF4-FFF2-40B4-BE49-F238E27FC236}">
                <a16:creationId xmlns:a16="http://schemas.microsoft.com/office/drawing/2014/main" id="{F3AC7E5D-EF9E-4858-A106-F54C693BD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08642"/>
              </p:ext>
            </p:extLst>
          </p:nvPr>
        </p:nvGraphicFramePr>
        <p:xfrm>
          <a:off x="8781419" y="2564999"/>
          <a:ext cx="1728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p:graphicFrame>
        <p:nvGraphicFramePr>
          <p:cNvPr id="48" name="Table 5">
            <a:extLst>
              <a:ext uri="{FF2B5EF4-FFF2-40B4-BE49-F238E27FC236}">
                <a16:creationId xmlns:a16="http://schemas.microsoft.com/office/drawing/2014/main" id="{F5F25013-2798-44EE-AEC7-75C04FE40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862647"/>
              </p:ext>
            </p:extLst>
          </p:nvPr>
        </p:nvGraphicFramePr>
        <p:xfrm>
          <a:off x="1807334" y="2527928"/>
          <a:ext cx="1728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D2D1D6-FAF5-4166-9A06-DDEAC83C9058}"/>
                  </a:ext>
                </a:extLst>
              </p:cNvPr>
              <p:cNvSpPr txBox="1"/>
              <p:nvPr/>
            </p:nvSpPr>
            <p:spPr>
              <a:xfrm>
                <a:off x="5033503" y="1278034"/>
                <a:ext cx="3406316" cy="923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ID" b="0" i="1" dirty="0">
                    <a:latin typeface="Cambria Math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ID" b="0" i="1" dirty="0">
                    <a:latin typeface="Cambria Math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0×1</m:t>
                        </m:r>
                      </m:e>
                    </m:d>
                    <m:r>
                      <a:rPr lang="en-ID" b="0" i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</m:oMath>
                </a14:m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D2D1D6-FAF5-4166-9A06-DDEAC83C9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503" y="1278034"/>
                <a:ext cx="3406316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0" name="Table 5">
            <a:extLst>
              <a:ext uri="{FF2B5EF4-FFF2-40B4-BE49-F238E27FC236}">
                <a16:creationId xmlns:a16="http://schemas.microsoft.com/office/drawing/2014/main" id="{5E64A779-B98F-4F0C-A38E-1DBD9ED81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432432"/>
              </p:ext>
            </p:extLst>
          </p:nvPr>
        </p:nvGraphicFramePr>
        <p:xfrm>
          <a:off x="1752597" y="1989000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090142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326036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0312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319337"/>
                  </a:ext>
                </a:extLst>
              </a:tr>
            </a:tbl>
          </a:graphicData>
        </a:graphic>
      </p:graphicFrame>
      <p:graphicFrame>
        <p:nvGraphicFramePr>
          <p:cNvPr id="51" name="Table 5">
            <a:extLst>
              <a:ext uri="{FF2B5EF4-FFF2-40B4-BE49-F238E27FC236}">
                <a16:creationId xmlns:a16="http://schemas.microsoft.com/office/drawing/2014/main" id="{BF5A71DB-081B-402D-825E-1729963CD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47259"/>
              </p:ext>
            </p:extLst>
          </p:nvPr>
        </p:nvGraphicFramePr>
        <p:xfrm>
          <a:off x="8781419" y="2564999"/>
          <a:ext cx="1728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p:graphicFrame>
        <p:nvGraphicFramePr>
          <p:cNvPr id="52" name="Table 5">
            <a:extLst>
              <a:ext uri="{FF2B5EF4-FFF2-40B4-BE49-F238E27FC236}">
                <a16:creationId xmlns:a16="http://schemas.microsoft.com/office/drawing/2014/main" id="{EC956E21-71BD-4F5D-82C8-774774136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703621"/>
              </p:ext>
            </p:extLst>
          </p:nvPr>
        </p:nvGraphicFramePr>
        <p:xfrm>
          <a:off x="2365668" y="2527928"/>
          <a:ext cx="1728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139D375-6D19-496E-B7F6-6B3E6E400F0A}"/>
                  </a:ext>
                </a:extLst>
              </p:cNvPr>
              <p:cNvSpPr txBox="1"/>
              <p:nvPr/>
            </p:nvSpPr>
            <p:spPr>
              <a:xfrm>
                <a:off x="5033501" y="1278034"/>
                <a:ext cx="3406316" cy="923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ID" b="0" i="1" dirty="0">
                    <a:latin typeface="Cambria Math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ID" b="0" i="1" dirty="0">
                    <a:latin typeface="Cambria Math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0×1</m:t>
                        </m:r>
                      </m:e>
                    </m:d>
                    <m:r>
                      <a:rPr lang="en-ID" b="0" i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=4</m:t>
                    </m:r>
                  </m:oMath>
                </a14:m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139D375-6D19-496E-B7F6-6B3E6E400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501" y="1278034"/>
                <a:ext cx="3406316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4" name="Table 5">
            <a:extLst>
              <a:ext uri="{FF2B5EF4-FFF2-40B4-BE49-F238E27FC236}">
                <a16:creationId xmlns:a16="http://schemas.microsoft.com/office/drawing/2014/main" id="{24210AE1-97D5-4785-AC7F-097E924DC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946633"/>
              </p:ext>
            </p:extLst>
          </p:nvPr>
        </p:nvGraphicFramePr>
        <p:xfrm>
          <a:off x="1752597" y="1989000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090142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326036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0312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319337"/>
                  </a:ext>
                </a:extLst>
              </a:tr>
            </a:tbl>
          </a:graphicData>
        </a:graphic>
      </p:graphicFrame>
      <p:graphicFrame>
        <p:nvGraphicFramePr>
          <p:cNvPr id="55" name="Table 5">
            <a:extLst>
              <a:ext uri="{FF2B5EF4-FFF2-40B4-BE49-F238E27FC236}">
                <a16:creationId xmlns:a16="http://schemas.microsoft.com/office/drawing/2014/main" id="{7A574AA3-510D-409A-BF1B-BF51DECC7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292322"/>
              </p:ext>
            </p:extLst>
          </p:nvPr>
        </p:nvGraphicFramePr>
        <p:xfrm>
          <a:off x="8781419" y="2564999"/>
          <a:ext cx="1728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p:graphicFrame>
        <p:nvGraphicFramePr>
          <p:cNvPr id="56" name="Table 5">
            <a:extLst>
              <a:ext uri="{FF2B5EF4-FFF2-40B4-BE49-F238E27FC236}">
                <a16:creationId xmlns:a16="http://schemas.microsoft.com/office/drawing/2014/main" id="{C7374C88-3934-4862-872E-30C2ECB29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921770"/>
              </p:ext>
            </p:extLst>
          </p:nvPr>
        </p:nvGraphicFramePr>
        <p:xfrm>
          <a:off x="2966382" y="2540285"/>
          <a:ext cx="1728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6CF22F-8C3E-4E16-9ED3-689CADDF2509}"/>
                  </a:ext>
                </a:extLst>
              </p:cNvPr>
              <p:cNvSpPr txBox="1"/>
              <p:nvPr/>
            </p:nvSpPr>
            <p:spPr>
              <a:xfrm>
                <a:off x="5033499" y="1278034"/>
                <a:ext cx="3406316" cy="923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ID" b="0" i="1" dirty="0">
                    <a:latin typeface="Cambria Math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ID" b="0" i="1" dirty="0">
                    <a:latin typeface="Cambria Math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=3</m:t>
                    </m:r>
                  </m:oMath>
                </a14:m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6CF22F-8C3E-4E16-9ED3-689CADDF2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499" y="1278034"/>
                <a:ext cx="3406316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8" name="Table 5">
            <a:extLst>
              <a:ext uri="{FF2B5EF4-FFF2-40B4-BE49-F238E27FC236}">
                <a16:creationId xmlns:a16="http://schemas.microsoft.com/office/drawing/2014/main" id="{B5D5133C-A313-4768-BE73-A3E81CFDE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321605"/>
              </p:ext>
            </p:extLst>
          </p:nvPr>
        </p:nvGraphicFramePr>
        <p:xfrm>
          <a:off x="1752597" y="1989000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090142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326036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0312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319337"/>
                  </a:ext>
                </a:extLst>
              </a:tr>
            </a:tbl>
          </a:graphicData>
        </a:graphic>
      </p:graphicFrame>
      <p:graphicFrame>
        <p:nvGraphicFramePr>
          <p:cNvPr id="59" name="Table 5">
            <a:extLst>
              <a:ext uri="{FF2B5EF4-FFF2-40B4-BE49-F238E27FC236}">
                <a16:creationId xmlns:a16="http://schemas.microsoft.com/office/drawing/2014/main" id="{356B7EA8-3B15-4B4F-A47F-9E7FB8EC0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697140"/>
              </p:ext>
            </p:extLst>
          </p:nvPr>
        </p:nvGraphicFramePr>
        <p:xfrm>
          <a:off x="8781419" y="2564999"/>
          <a:ext cx="1728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p:graphicFrame>
        <p:nvGraphicFramePr>
          <p:cNvPr id="60" name="Table 5">
            <a:extLst>
              <a:ext uri="{FF2B5EF4-FFF2-40B4-BE49-F238E27FC236}">
                <a16:creationId xmlns:a16="http://schemas.microsoft.com/office/drawing/2014/main" id="{1387B10D-FF06-4131-87CA-D03438856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668636"/>
              </p:ext>
            </p:extLst>
          </p:nvPr>
        </p:nvGraphicFramePr>
        <p:xfrm>
          <a:off x="1802025" y="3103929"/>
          <a:ext cx="1728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76159CB-02C9-445B-B6B4-B10B56FEBDAD}"/>
                  </a:ext>
                </a:extLst>
              </p:cNvPr>
              <p:cNvSpPr txBox="1"/>
              <p:nvPr/>
            </p:nvSpPr>
            <p:spPr>
              <a:xfrm>
                <a:off x="5033497" y="1278034"/>
                <a:ext cx="3406316" cy="923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ID" b="0" i="1" dirty="0">
                    <a:latin typeface="Cambria Math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ID" b="0" i="1" dirty="0">
                    <a:latin typeface="Cambria Math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0×1</m:t>
                        </m:r>
                      </m:e>
                    </m:d>
                    <m:r>
                      <a:rPr lang="en-ID" b="0" i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</m:oMath>
                </a14:m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76159CB-02C9-445B-B6B4-B10B56FEB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497" y="1278034"/>
                <a:ext cx="3406316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3B4AA90E-A155-489F-81E1-7E3D410AB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088334"/>
              </p:ext>
            </p:extLst>
          </p:nvPr>
        </p:nvGraphicFramePr>
        <p:xfrm>
          <a:off x="1752597" y="1989000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090142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326036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0312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319337"/>
                  </a:ext>
                </a:extLst>
              </a:tr>
            </a:tbl>
          </a:graphicData>
        </a:graphic>
      </p:graphicFrame>
      <p:graphicFrame>
        <p:nvGraphicFramePr>
          <p:cNvPr id="63" name="Table 5">
            <a:extLst>
              <a:ext uri="{FF2B5EF4-FFF2-40B4-BE49-F238E27FC236}">
                <a16:creationId xmlns:a16="http://schemas.microsoft.com/office/drawing/2014/main" id="{2A730A76-BA65-4E92-AFDC-24219974F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771747"/>
              </p:ext>
            </p:extLst>
          </p:nvPr>
        </p:nvGraphicFramePr>
        <p:xfrm>
          <a:off x="8781419" y="2564999"/>
          <a:ext cx="1728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28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p:graphicFrame>
        <p:nvGraphicFramePr>
          <p:cNvPr id="64" name="Table 5">
            <a:extLst>
              <a:ext uri="{FF2B5EF4-FFF2-40B4-BE49-F238E27FC236}">
                <a16:creationId xmlns:a16="http://schemas.microsoft.com/office/drawing/2014/main" id="{A421E5FB-6C20-47F7-A584-1CC9F37DE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150380"/>
              </p:ext>
            </p:extLst>
          </p:nvPr>
        </p:nvGraphicFramePr>
        <p:xfrm>
          <a:off x="2366697" y="3093375"/>
          <a:ext cx="1728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B755A22-5D9B-4D68-B503-75B4318AD58A}"/>
                  </a:ext>
                </a:extLst>
              </p:cNvPr>
              <p:cNvSpPr txBox="1"/>
              <p:nvPr/>
            </p:nvSpPr>
            <p:spPr>
              <a:xfrm>
                <a:off x="5033495" y="1278034"/>
                <a:ext cx="3406316" cy="923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ID" b="0" i="1" dirty="0">
                    <a:latin typeface="Cambria Math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ID" b="0" i="1" dirty="0">
                    <a:latin typeface="Cambria Math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=3</m:t>
                    </m:r>
                  </m:oMath>
                </a14:m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B755A22-5D9B-4D68-B503-75B4318AD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495" y="1278034"/>
                <a:ext cx="3406316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6" name="Table 5">
            <a:extLst>
              <a:ext uri="{FF2B5EF4-FFF2-40B4-BE49-F238E27FC236}">
                <a16:creationId xmlns:a16="http://schemas.microsoft.com/office/drawing/2014/main" id="{F32D3099-8E6A-4090-9D98-9DFB558DD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082051"/>
              </p:ext>
            </p:extLst>
          </p:nvPr>
        </p:nvGraphicFramePr>
        <p:xfrm>
          <a:off x="1752597" y="1989000"/>
          <a:ext cx="2880000" cy="28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090142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326036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0312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319337"/>
                  </a:ext>
                </a:extLst>
              </a:tr>
            </a:tbl>
          </a:graphicData>
        </a:graphic>
      </p:graphicFrame>
      <p:graphicFrame>
        <p:nvGraphicFramePr>
          <p:cNvPr id="67" name="Table 5">
            <a:extLst>
              <a:ext uri="{FF2B5EF4-FFF2-40B4-BE49-F238E27FC236}">
                <a16:creationId xmlns:a16="http://schemas.microsoft.com/office/drawing/2014/main" id="{58AB0C5B-2905-4AEA-B4DA-B10ACFA60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432916"/>
              </p:ext>
            </p:extLst>
          </p:nvPr>
        </p:nvGraphicFramePr>
        <p:xfrm>
          <a:off x="8781419" y="2564999"/>
          <a:ext cx="1728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p:graphicFrame>
        <p:nvGraphicFramePr>
          <p:cNvPr id="68" name="Table 5">
            <a:extLst>
              <a:ext uri="{FF2B5EF4-FFF2-40B4-BE49-F238E27FC236}">
                <a16:creationId xmlns:a16="http://schemas.microsoft.com/office/drawing/2014/main" id="{0671703E-18C7-4372-83D2-4FDA09DC4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574502"/>
              </p:ext>
            </p:extLst>
          </p:nvPr>
        </p:nvGraphicFramePr>
        <p:xfrm>
          <a:off x="2952222" y="3093375"/>
          <a:ext cx="1728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ID" sz="1400" b="0" dirty="0">
                          <a:solidFill>
                            <a:srgbClr val="C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x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EA357C5-38B0-477E-B27A-4A50CFDBD54E}"/>
                  </a:ext>
                </a:extLst>
              </p:cNvPr>
              <p:cNvSpPr txBox="1"/>
              <p:nvPr/>
            </p:nvSpPr>
            <p:spPr>
              <a:xfrm>
                <a:off x="5033493" y="1278034"/>
                <a:ext cx="3406316" cy="923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ID" b="0" i="1" dirty="0">
                    <a:latin typeface="Cambria Math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ID" b="0" i="1" dirty="0">
                    <a:latin typeface="Cambria Math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1×1</m:t>
                        </m:r>
                      </m:e>
                    </m:d>
                    <m:r>
                      <a:rPr lang="en-ID" b="0" i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×0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0×1</m:t>
                        </m:r>
                      </m:e>
                    </m:d>
                    <m:r>
                      <a:rPr lang="en-ID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=4</m:t>
                    </m:r>
                  </m:oMath>
                </a14:m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EA357C5-38B0-477E-B27A-4A50CFDBD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493" y="1278034"/>
                <a:ext cx="3406316" cy="9233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9F7F27DD-9E7D-405D-9ED4-9C7D112AD592}"/>
              </a:ext>
            </a:extLst>
          </p:cNvPr>
          <p:cNvSpPr txBox="1"/>
          <p:nvPr/>
        </p:nvSpPr>
        <p:spPr>
          <a:xfrm>
            <a:off x="8971196" y="4882620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map</a:t>
            </a:r>
            <a:endParaRPr lang="en-ID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84EEC6E7-3C69-48D6-A6B9-47753D651B1C}"/>
              </a:ext>
            </a:extLst>
          </p:cNvPr>
          <p:cNvSpPr txBox="1">
            <a:spLocks/>
          </p:cNvSpPr>
          <p:nvPr/>
        </p:nvSpPr>
        <p:spPr>
          <a:xfrm>
            <a:off x="838200" y="5579966"/>
            <a:ext cx="10515600" cy="912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1800" dirty="0" err="1"/>
              <a:t>Menggeser</a:t>
            </a:r>
            <a:r>
              <a:rPr lang="en-ID" sz="1800" dirty="0"/>
              <a:t> filter pada input gambar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kiri</a:t>
            </a:r>
            <a:r>
              <a:rPr lang="en-ID" sz="1800" dirty="0"/>
              <a:t> ke </a:t>
            </a:r>
            <a:r>
              <a:rPr lang="en-ID" sz="1800" dirty="0" err="1"/>
              <a:t>kanan</a:t>
            </a:r>
            <a:r>
              <a:rPr lang="en-ID" sz="1800" dirty="0"/>
              <a:t> </a:t>
            </a:r>
            <a:r>
              <a:rPr lang="en-ID" sz="1800" dirty="0" err="1"/>
              <a:t>lanjut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atas ke bawah, </a:t>
            </a:r>
            <a:r>
              <a:rPr lang="en-ID" sz="1800" dirty="0" err="1"/>
              <a:t>setiap</a:t>
            </a:r>
            <a:r>
              <a:rPr lang="en-ID" sz="1800" dirty="0"/>
              <a:t> </a:t>
            </a:r>
            <a:r>
              <a:rPr lang="en-ID" sz="1800" dirty="0" err="1"/>
              <a:t>pergerseran</a:t>
            </a:r>
            <a:r>
              <a:rPr lang="en-ID" sz="1800" dirty="0"/>
              <a:t> </a:t>
            </a:r>
            <a:r>
              <a:rPr lang="en-ID" sz="1800" dirty="0" err="1"/>
              <a:t>dilakukan</a:t>
            </a:r>
            <a:r>
              <a:rPr lang="en-ID" sz="1800" dirty="0"/>
              <a:t> </a:t>
            </a:r>
            <a:r>
              <a:rPr lang="en-ID" sz="1800" dirty="0" err="1"/>
              <a:t>operasi</a:t>
            </a:r>
            <a:r>
              <a:rPr lang="en-ID" sz="1800" dirty="0"/>
              <a:t> </a:t>
            </a:r>
            <a:r>
              <a:rPr lang="en-ID" sz="1800" b="1" dirty="0" err="1"/>
              <a:t>perkalian</a:t>
            </a:r>
            <a:r>
              <a:rPr lang="en-ID" sz="1800" b="1" dirty="0"/>
              <a:t> </a:t>
            </a:r>
            <a:r>
              <a:rPr lang="en-ID" sz="1800" b="1" dirty="0" err="1"/>
              <a:t>berdasarkan</a:t>
            </a:r>
            <a:r>
              <a:rPr lang="en-ID" sz="1800" b="1" dirty="0"/>
              <a:t> </a:t>
            </a:r>
            <a:r>
              <a:rPr lang="en-ID" sz="1800" b="1" dirty="0" err="1"/>
              <a:t>elemen</a:t>
            </a:r>
            <a:r>
              <a:rPr lang="en-ID" sz="1800" b="1" dirty="0"/>
              <a:t> </a:t>
            </a:r>
            <a:r>
              <a:rPr lang="en-ID" sz="1800" dirty="0" err="1"/>
              <a:t>kemudian</a:t>
            </a:r>
            <a:r>
              <a:rPr lang="en-ID" sz="1800" dirty="0"/>
              <a:t> </a:t>
            </a:r>
            <a:r>
              <a:rPr lang="en-ID" sz="1800" b="1" dirty="0" err="1"/>
              <a:t>jumlahkan</a:t>
            </a:r>
            <a:endParaRPr lang="en-ID" sz="1800" b="1" dirty="0"/>
          </a:p>
        </p:txBody>
      </p:sp>
    </p:spTree>
    <p:extLst>
      <p:ext uri="{BB962C8B-B14F-4D97-AF65-F5344CB8AC3E}">
        <p14:creationId xmlns:p14="http://schemas.microsoft.com/office/powerpoint/2010/main" val="76623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5" grpId="0" animBg="1"/>
      <p:bldP spid="49" grpId="0" animBg="1"/>
      <p:bldP spid="53" grpId="0" animBg="1"/>
      <p:bldP spid="57" grpId="0" animBg="1"/>
      <p:bldP spid="61" grpId="0" animBg="1"/>
      <p:bldP spid="65" grpId="0" animBg="1"/>
      <p:bldP spid="69" grpId="0" animBg="1"/>
      <p:bldP spid="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8528-BD76-4177-9C70-E9931D86B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Operasi</a:t>
            </a:r>
            <a:r>
              <a:rPr lang="en-ID" dirty="0"/>
              <a:t> </a:t>
            </a:r>
            <a:r>
              <a:rPr lang="en-ID" dirty="0" err="1"/>
              <a:t>Konvolusi</a:t>
            </a:r>
            <a:r>
              <a:rPr lang="en-ID" dirty="0"/>
              <a:t> – </a:t>
            </a:r>
            <a:r>
              <a:rPr lang="en-ID" sz="2000" dirty="0"/>
              <a:t>Producing Feature Map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8CC7C3-37B8-4595-867C-2F1D83858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91" y="1720850"/>
            <a:ext cx="2095500" cy="2095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8BEC9B-C21D-479A-BDAA-998A86622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53" y="1739900"/>
            <a:ext cx="2076450" cy="2076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5A3D32-1BF8-4B74-94C7-2BF6C0480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559" y="1739900"/>
            <a:ext cx="2076450" cy="20764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2571F3-13C6-4FC9-839D-1B7EBC5B2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47" y="1739900"/>
            <a:ext cx="2076450" cy="20764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08887A-665E-4A0B-8D3C-C7094E07577F}"/>
              </a:ext>
            </a:extLst>
          </p:cNvPr>
          <p:cNvSpPr txBox="1"/>
          <p:nvPr/>
        </p:nvSpPr>
        <p:spPr>
          <a:xfrm>
            <a:off x="1558007" y="3816350"/>
            <a:ext cx="187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FB9AEB-CBA6-4FE4-BA69-086A8E77A2A4}"/>
              </a:ext>
            </a:extLst>
          </p:cNvPr>
          <p:cNvSpPr txBox="1"/>
          <p:nvPr/>
        </p:nvSpPr>
        <p:spPr>
          <a:xfrm>
            <a:off x="3976562" y="3816350"/>
            <a:ext cx="185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Edge Detection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A0E799-5B5E-4D9B-AFA3-293300481A00}"/>
              </a:ext>
            </a:extLst>
          </p:cNvPr>
          <p:cNvSpPr txBox="1"/>
          <p:nvPr/>
        </p:nvSpPr>
        <p:spPr>
          <a:xfrm>
            <a:off x="6376068" y="3816350"/>
            <a:ext cx="185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Sharpen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9EC942-BD58-4A26-B4F0-8AECAA0A0F28}"/>
              </a:ext>
            </a:extLst>
          </p:cNvPr>
          <p:cNvSpPr txBox="1"/>
          <p:nvPr/>
        </p:nvSpPr>
        <p:spPr>
          <a:xfrm>
            <a:off x="8775574" y="3816350"/>
            <a:ext cx="185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Gaussian Blur</a:t>
            </a:r>
          </a:p>
        </p:txBody>
      </p:sp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FA033CBF-9560-444D-AFFC-084ED82E8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955900"/>
              </p:ext>
            </p:extLst>
          </p:nvPr>
        </p:nvGraphicFramePr>
        <p:xfrm>
          <a:off x="4365771" y="4473504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p:graphicFrame>
        <p:nvGraphicFramePr>
          <p:cNvPr id="30" name="Table 5">
            <a:extLst>
              <a:ext uri="{FF2B5EF4-FFF2-40B4-BE49-F238E27FC236}">
                <a16:creationId xmlns:a16="http://schemas.microsoft.com/office/drawing/2014/main" id="{E9B9FBA7-654D-4AF0-93C0-EDC94179B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461085"/>
              </p:ext>
            </p:extLst>
          </p:nvPr>
        </p:nvGraphicFramePr>
        <p:xfrm>
          <a:off x="6765277" y="4473504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p:graphicFrame>
        <p:nvGraphicFramePr>
          <p:cNvPr id="31" name="Table 5">
            <a:extLst>
              <a:ext uri="{FF2B5EF4-FFF2-40B4-BE49-F238E27FC236}">
                <a16:creationId xmlns:a16="http://schemas.microsoft.com/office/drawing/2014/main" id="{F8401493-375A-4F92-A6DC-515C896B6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331403"/>
              </p:ext>
            </p:extLst>
          </p:nvPr>
        </p:nvGraphicFramePr>
        <p:xfrm>
          <a:off x="9469583" y="4473504"/>
          <a:ext cx="1080000" cy="1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E6C161-67AF-461E-AE39-74EE5526E748}"/>
                  </a:ext>
                </a:extLst>
              </p:cNvPr>
              <p:cNvSpPr txBox="1"/>
              <p:nvPr/>
            </p:nvSpPr>
            <p:spPr>
              <a:xfrm>
                <a:off x="8868964" y="4764974"/>
                <a:ext cx="591637" cy="4970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sz="1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ID" sz="14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E6C161-67AF-461E-AE39-74EE5526E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964" y="4764974"/>
                <a:ext cx="591637" cy="497059"/>
              </a:xfrm>
              <a:prstGeom prst="rect">
                <a:avLst/>
              </a:prstGeom>
              <a:blipFill>
                <a:blip r:embed="rId6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AD793343-5773-4D70-9408-0D00D62A2A60}"/>
              </a:ext>
            </a:extLst>
          </p:cNvPr>
          <p:cNvSpPr txBox="1"/>
          <p:nvPr/>
        </p:nvSpPr>
        <p:spPr>
          <a:xfrm>
            <a:off x="2311021" y="5809630"/>
            <a:ext cx="756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b="1" dirty="0"/>
              <a:t>Link code:</a:t>
            </a:r>
          </a:p>
          <a:p>
            <a:pPr algn="ctr"/>
            <a:r>
              <a:rPr lang="en-ID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https://github.com/maftuhm/deep-learning-dsu/blob/main/convolution.ipynb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44585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DA5A-0702-42EB-9DE3-15711DC5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Convolutional Neural Networks (CNNs)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6A4485-D2E2-4EAF-B9FE-CDCA49B4D1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03"/>
          <a:stretch/>
        </p:blipFill>
        <p:spPr>
          <a:xfrm>
            <a:off x="2334008" y="1512888"/>
            <a:ext cx="7523984" cy="27130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C9F213-770B-48C4-B8D6-60C44EF731A5}"/>
              </a:ext>
            </a:extLst>
          </p:cNvPr>
          <p:cNvSpPr txBox="1"/>
          <p:nvPr/>
        </p:nvSpPr>
        <p:spPr>
          <a:xfrm>
            <a:off x="838200" y="4455082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1. Convolution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Menghasilkan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feature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8B2DAD-B6A9-4239-96E1-60C3A83209C9}"/>
              </a:ext>
            </a:extLst>
          </p:cNvPr>
          <p:cNvSpPr txBox="1"/>
          <p:nvPr/>
        </p:nvSpPr>
        <p:spPr>
          <a:xfrm>
            <a:off x="838200" y="4868904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2. Non-Linearity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: Sigmoid,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etc.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207055-5C58-447F-90DB-C45D5DFABB6F}"/>
              </a:ext>
            </a:extLst>
          </p:cNvPr>
          <p:cNvSpPr txBox="1"/>
          <p:nvPr/>
        </p:nvSpPr>
        <p:spPr>
          <a:xfrm>
            <a:off x="838200" y="5282726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3. Pooling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downsampling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feature map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8C9B55-2569-4F32-93D2-B4427DC5C20C}"/>
              </a:ext>
            </a:extLst>
          </p:cNvPr>
          <p:cNvSpPr txBox="1"/>
          <p:nvPr/>
        </p:nvSpPr>
        <p:spPr>
          <a:xfrm>
            <a:off x="874057" y="6110370"/>
            <a:ext cx="1044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Melatih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 model dengan data gambar dan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bobot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 filter di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 layer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konvolusi</a:t>
            </a:r>
            <a:endParaRPr lang="en-I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703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09562-EC25-4865-8620-B273E80CA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Convolutional Layers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E81F604-BA63-45FC-8CE1-24594C031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7831"/>
            <a:ext cx="5420481" cy="297221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56360C-C4C9-4A23-944A-CB4AAE5ECEAF}"/>
              </a:ext>
            </a:extLst>
          </p:cNvPr>
          <p:cNvSpPr txBox="1"/>
          <p:nvPr/>
        </p:nvSpPr>
        <p:spPr>
          <a:xfrm>
            <a:off x="6477000" y="1384300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neuron pada hidden layer: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BCAAA6-6A36-43E5-B419-E6BE0C486395}"/>
              </a:ext>
            </a:extLst>
          </p:cNvPr>
          <p:cNvSpPr txBox="1"/>
          <p:nvPr/>
        </p:nvSpPr>
        <p:spPr>
          <a:xfrm>
            <a:off x="6477000" y="1753632"/>
            <a:ext cx="487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Mengambil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input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   filter yg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bersesuaian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69C47-BE85-402B-BAEA-E7A791F8F81B}"/>
              </a:ext>
            </a:extLst>
          </p:cNvPr>
          <p:cNvSpPr txBox="1"/>
          <p:nvPr/>
        </p:nvSpPr>
        <p:spPr>
          <a:xfrm>
            <a:off x="6477000" y="2340772"/>
            <a:ext cx="487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Menghitung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input yg sudah</a:t>
            </a:r>
          </a:p>
          <a:p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dikalikan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dengan weight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1B6DED-2DE9-444E-A85F-C30B253A6510}"/>
              </a:ext>
            </a:extLst>
          </p:cNvPr>
          <p:cNvSpPr txBox="1"/>
          <p:nvPr/>
        </p:nvSpPr>
        <p:spPr>
          <a:xfrm>
            <a:off x="6477000" y="2987103"/>
            <a:ext cx="487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Menjumlahkan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dengan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40C864-2659-428B-8377-4711859BCC1E}"/>
                  </a:ext>
                </a:extLst>
              </p:cNvPr>
              <p:cNvSpPr txBox="1"/>
              <p:nvPr/>
            </p:nvSpPr>
            <p:spPr>
              <a:xfrm>
                <a:off x="3228177" y="4729129"/>
                <a:ext cx="2422458" cy="90127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40C864-2659-428B-8377-4711859BC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177" y="4729129"/>
                <a:ext cx="2422458" cy="9012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CDAE4E1-1C7A-4C0F-B328-DFE2049CF61C}"/>
              </a:ext>
            </a:extLst>
          </p:cNvPr>
          <p:cNvSpPr/>
          <p:nvPr/>
        </p:nvSpPr>
        <p:spPr>
          <a:xfrm>
            <a:off x="1149190" y="4729129"/>
            <a:ext cx="360000" cy="360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A8BD26-80E8-4A68-9FE0-BF9AE8F7C6D1}"/>
              </a:ext>
            </a:extLst>
          </p:cNvPr>
          <p:cNvCxnSpPr>
            <a:cxnSpLocks/>
          </p:cNvCxnSpPr>
          <p:nvPr/>
        </p:nvCxnSpPr>
        <p:spPr>
          <a:xfrm>
            <a:off x="1329190" y="2076797"/>
            <a:ext cx="0" cy="260983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C2F850-9678-4397-ADFD-6AF612F3AF38}"/>
                  </a:ext>
                </a:extLst>
              </p:cNvPr>
              <p:cNvSpPr txBox="1"/>
              <p:nvPr/>
            </p:nvSpPr>
            <p:spPr>
              <a:xfrm>
                <a:off x="418363" y="5127765"/>
                <a:ext cx="1821653" cy="476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D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filter 4x4</a:t>
                </a:r>
              </a:p>
              <a:p>
                <a:pPr algn="ctr"/>
                <a:r>
                  <a:rPr lang="en-ID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ID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matriks</a:t>
                </a:r>
                <a:r>
                  <a:rPr lang="en-ID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dari</a:t>
                </a:r>
                <a:r>
                  <a:rPr lang="en-ID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ID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ID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ID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C2F850-9678-4397-ADFD-6AF612F3A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63" y="5127765"/>
                <a:ext cx="1821653" cy="476541"/>
              </a:xfrm>
              <a:prstGeom prst="rect">
                <a:avLst/>
              </a:prstGeom>
              <a:blipFill>
                <a:blip r:embed="rId4"/>
                <a:stretch>
                  <a:fillRect t="-1282" b="-512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C047FD-CE52-47B8-8F92-2179B3A49116}"/>
              </a:ext>
            </a:extLst>
          </p:cNvPr>
          <p:cNvCxnSpPr>
            <a:cxnSpLocks/>
          </p:cNvCxnSpPr>
          <p:nvPr/>
        </p:nvCxnSpPr>
        <p:spPr>
          <a:xfrm>
            <a:off x="3371850" y="5627690"/>
            <a:ext cx="177165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C0347E-7C00-4113-AD83-135CE1F31143}"/>
              </a:ext>
            </a:extLst>
          </p:cNvPr>
          <p:cNvCxnSpPr>
            <a:cxnSpLocks/>
          </p:cNvCxnSpPr>
          <p:nvPr/>
        </p:nvCxnSpPr>
        <p:spPr>
          <a:xfrm flipV="1">
            <a:off x="4219575" y="5627690"/>
            <a:ext cx="0" cy="3111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7C5771E-8884-49A4-AF95-E808EC60B635}"/>
              </a:ext>
            </a:extLst>
          </p:cNvPr>
          <p:cNvSpPr txBox="1"/>
          <p:nvPr/>
        </p:nvSpPr>
        <p:spPr>
          <a:xfrm>
            <a:off x="3375432" y="5891213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400" dirty="0" err="1"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latin typeface="Arial" panose="020B0604020202020204" pitchFamily="34" charset="0"/>
                <a:cs typeface="Arial" panose="020B0604020202020204" pitchFamily="34" charset="0"/>
              </a:rPr>
              <a:t>Konvolusi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30FCC8-5FBE-455D-973F-50EC8C88F9AA}"/>
              </a:ext>
            </a:extLst>
          </p:cNvPr>
          <p:cNvSpPr txBox="1"/>
          <p:nvPr/>
        </p:nvSpPr>
        <p:spPr>
          <a:xfrm>
            <a:off x="6477000" y="3381713"/>
            <a:ext cx="487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Dipetakan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ke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   nonlinear (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diaktivasi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088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2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1190-9AC3-47C6-94D5-0C7570ED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875"/>
            <a:ext cx="10515600" cy="549274"/>
          </a:xfrm>
        </p:spPr>
        <p:txBody>
          <a:bodyPr/>
          <a:lstStyle/>
          <a:p>
            <a:r>
              <a:rPr lang="en-ID" dirty="0"/>
              <a:t>CNNs: Spatial Arrangement of Output Volume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3A9331-82A2-4664-9CE5-2B8BA9B38FC9}"/>
              </a:ext>
            </a:extLst>
          </p:cNvPr>
          <p:cNvGrpSpPr/>
          <p:nvPr/>
        </p:nvGrpSpPr>
        <p:grpSpPr>
          <a:xfrm>
            <a:off x="1577505" y="1653802"/>
            <a:ext cx="3561876" cy="2276161"/>
            <a:chOff x="1707243" y="1752521"/>
            <a:chExt cx="3827556" cy="26486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A0F38F-51E7-4227-9A82-A22472B9E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7243" y="2029521"/>
              <a:ext cx="3200400" cy="22485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AA950C-C384-4234-942C-CBF5CAEEC1E5}"/>
                </a:ext>
              </a:extLst>
            </p:cNvPr>
            <p:cNvSpPr txBox="1"/>
            <p:nvPr/>
          </p:nvSpPr>
          <p:spPr>
            <a:xfrm>
              <a:off x="3705527" y="1752521"/>
              <a:ext cx="67037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D" sz="14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depth</a:t>
              </a:r>
              <a:endParaRPr lang="en-ID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9001D0-382E-4150-BF44-D0F823C3A042}"/>
                </a:ext>
              </a:extLst>
            </p:cNvPr>
            <p:cNvSpPr txBox="1"/>
            <p:nvPr/>
          </p:nvSpPr>
          <p:spPr>
            <a:xfrm>
              <a:off x="4814730" y="2760386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D" sz="14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height</a:t>
              </a:r>
              <a:endParaRPr lang="en-ID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6ADCA3-8EA2-43DA-A600-7DBF9302F7A0}"/>
                </a:ext>
              </a:extLst>
            </p:cNvPr>
            <p:cNvSpPr txBox="1"/>
            <p:nvPr/>
          </p:nvSpPr>
          <p:spPr>
            <a:xfrm>
              <a:off x="3292115" y="4093412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D" sz="1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width</a:t>
              </a:r>
              <a:endParaRPr lang="en-ID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6D057C-E05C-4077-9502-800BC00CAF3C}"/>
              </a:ext>
            </a:extLst>
          </p:cNvPr>
          <p:cNvGrpSpPr/>
          <p:nvPr/>
        </p:nvGrpSpPr>
        <p:grpSpPr>
          <a:xfrm>
            <a:off x="6441416" y="1562296"/>
            <a:ext cx="3884089" cy="2322913"/>
            <a:chOff x="5702299" y="1886857"/>
            <a:chExt cx="4792488" cy="2783107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EA3BA99-D151-46E2-AFCD-1740559B7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0419" t="35669" r="40962" b="34990"/>
            <a:stretch/>
          </p:blipFill>
          <p:spPr>
            <a:xfrm>
              <a:off x="5702299" y="1886857"/>
              <a:ext cx="3980844" cy="27831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16EFD3-98EE-4F88-9551-F3F8046E0734}"/>
                </a:ext>
              </a:extLst>
            </p:cNvPr>
            <p:cNvSpPr txBox="1"/>
            <p:nvPr/>
          </p:nvSpPr>
          <p:spPr>
            <a:xfrm>
              <a:off x="9265447" y="2593533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D" sz="14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depth</a:t>
              </a:r>
              <a:endParaRPr lang="en-ID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257B3B-BA56-4609-A83F-0C66EEA6B002}"/>
                </a:ext>
              </a:extLst>
            </p:cNvPr>
            <p:cNvSpPr txBox="1"/>
            <p:nvPr/>
          </p:nvSpPr>
          <p:spPr>
            <a:xfrm>
              <a:off x="9774719" y="3616905"/>
              <a:ext cx="720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D" sz="1400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height</a:t>
              </a:r>
              <a:endParaRPr lang="en-ID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ECC140-5DC6-408C-BBF2-B1DA1369A15E}"/>
                </a:ext>
              </a:extLst>
            </p:cNvPr>
            <p:cNvSpPr txBox="1"/>
            <p:nvPr/>
          </p:nvSpPr>
          <p:spPr>
            <a:xfrm>
              <a:off x="8949496" y="4278078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D" sz="1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width</a:t>
              </a:r>
              <a:endParaRPr lang="en-ID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CDD9EBA4-6F08-48DA-B92B-32E4537E9492}"/>
                </a:ext>
              </a:extLst>
            </p:cNvPr>
            <p:cNvSpPr/>
            <p:nvPr/>
          </p:nvSpPr>
          <p:spPr>
            <a:xfrm rot="16200000">
              <a:off x="9229183" y="3901030"/>
              <a:ext cx="91576" cy="719141"/>
            </a:xfrm>
            <a:prstGeom prst="lef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2D7FA7C4-E3DE-4CEF-B89E-6DAD724772C8}"/>
                </a:ext>
              </a:extLst>
            </p:cNvPr>
            <p:cNvSpPr/>
            <p:nvPr/>
          </p:nvSpPr>
          <p:spPr>
            <a:xfrm flipH="1">
              <a:off x="9683143" y="3429000"/>
              <a:ext cx="91576" cy="719141"/>
            </a:xfrm>
            <a:prstGeom prst="leftBrac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DDD4F5AB-B9A9-4CF3-A90D-F957E8CD5601}"/>
                </a:ext>
              </a:extLst>
            </p:cNvPr>
            <p:cNvSpPr/>
            <p:nvPr/>
          </p:nvSpPr>
          <p:spPr>
            <a:xfrm rot="18989470" flipH="1">
              <a:off x="9137549" y="2157528"/>
              <a:ext cx="147091" cy="1398310"/>
            </a:xfrm>
            <a:prstGeom prst="leftBrac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8B9016-C9A9-4949-B08F-A777F8AEAEA6}"/>
                  </a:ext>
                </a:extLst>
              </p:cNvPr>
              <p:cNvSpPr txBox="1"/>
              <p:nvPr/>
            </p:nvSpPr>
            <p:spPr>
              <a:xfrm>
                <a:off x="853955" y="4616836"/>
                <a:ext cx="2917465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D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Dimensi Layer: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𝒉</m:t>
                      </m:r>
                      <m:r>
                        <a:rPr lang="en-ID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r>
                        <a:rPr lang="en-ID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𝒘</m:t>
                      </m:r>
                      <m:r>
                        <a:rPr lang="en-ID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r>
                        <a:rPr lang="en-ID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𝒅</m:t>
                      </m:r>
                    </m:oMath>
                  </m:oMathPara>
                </a14:m>
                <a:endParaRPr lang="en-ID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ID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ID" dirty="0"/>
                  <a:t>  : </a:t>
                </a:r>
                <a:r>
                  <a:rPr lang="en-ID" dirty="0" err="1"/>
                  <a:t>tinggi</a:t>
                </a:r>
                <a:r>
                  <a:rPr lang="en-ID" dirty="0"/>
                  <a:t>, </a:t>
                </a:r>
                <a14:m>
                  <m:oMath xmlns:m="http://schemas.openxmlformats.org/officeDocument/2006/math">
                    <m:r>
                      <a:rPr lang="en-ID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D" dirty="0"/>
                  <a:t> : </a:t>
                </a:r>
                <a:r>
                  <a:rPr lang="en-ID" dirty="0" err="1"/>
                  <a:t>lebar</a:t>
                </a:r>
                <a:endParaRPr lang="en-ID" dirty="0"/>
              </a:p>
              <a:p>
                <a:pPr algn="ctr"/>
                <a14:m>
                  <m:oMath xmlns:m="http://schemas.openxmlformats.org/officeDocument/2006/math">
                    <m:r>
                      <a:rPr lang="en-ID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D" dirty="0"/>
                  <a:t>  : </a:t>
                </a:r>
                <a:r>
                  <a:rPr lang="en-ID" dirty="0" err="1"/>
                  <a:t>kedalaman</a:t>
                </a:r>
                <a:r>
                  <a:rPr lang="en-ID" dirty="0"/>
                  <a:t> (</a:t>
                </a:r>
                <a:r>
                  <a:rPr lang="en-ID" dirty="0" err="1"/>
                  <a:t>jumlah</a:t>
                </a:r>
                <a:r>
                  <a:rPr lang="en-ID" dirty="0"/>
                  <a:t> filter)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8B9016-C9A9-4949-B08F-A777F8AEA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55" y="4616836"/>
                <a:ext cx="2917465" cy="1169551"/>
              </a:xfrm>
              <a:prstGeom prst="rect">
                <a:avLst/>
              </a:prstGeom>
              <a:blipFill>
                <a:blip r:embed="rId5"/>
                <a:stretch>
                  <a:fillRect t="-1563" r="-1461" b="-729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3866C93-9E68-414C-956C-E1F21B8D504B}"/>
              </a:ext>
            </a:extLst>
          </p:cNvPr>
          <p:cNvSpPr txBox="1"/>
          <p:nvPr/>
        </p:nvSpPr>
        <p:spPr>
          <a:xfrm>
            <a:off x="4574589" y="4618303"/>
            <a:ext cx="304282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Stride:</a:t>
            </a:r>
          </a:p>
          <a:p>
            <a:pPr algn="ctr"/>
            <a:r>
              <a:rPr lang="en-ID" sz="1400" dirty="0" err="1">
                <a:latin typeface="Arial" panose="020B0604020202020204" pitchFamily="34" charset="0"/>
                <a:cs typeface="Arial" panose="020B0604020202020204" pitchFamily="34" charset="0"/>
              </a:rPr>
              <a:t>Ukuran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 step filter</a:t>
            </a:r>
          </a:p>
          <a:p>
            <a:pPr algn="ctr"/>
            <a:r>
              <a:rPr lang="en-ID" sz="1400" dirty="0" err="1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latin typeface="Arial" panose="020B0604020202020204" pitchFamily="34" charset="0"/>
                <a:cs typeface="Arial" panose="020B0604020202020204" pitchFamily="34" charset="0"/>
              </a:rPr>
              <a:t>seberapa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latin typeface="Arial" panose="020B0604020202020204" pitchFamily="34" charset="0"/>
                <a:cs typeface="Arial" panose="020B0604020202020204" pitchFamily="34" charset="0"/>
              </a:rPr>
              <a:t>jauh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 filter </a:t>
            </a:r>
            <a:r>
              <a:rPr lang="en-ID" sz="1400" dirty="0" err="1">
                <a:latin typeface="Arial" panose="020B0604020202020204" pitchFamily="34" charset="0"/>
                <a:cs typeface="Arial" panose="020B0604020202020204" pitchFamily="34" charset="0"/>
              </a:rPr>
              <a:t>bergeser</a:t>
            </a:r>
            <a:endParaRPr lang="en-ID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(pada </a:t>
            </a:r>
            <a:r>
              <a:rPr lang="en-ID" sz="1400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latin typeface="Arial" panose="020B0604020202020204" pitchFamily="34" charset="0"/>
                <a:cs typeface="Arial" panose="020B0604020202020204" pitchFamily="34" charset="0"/>
              </a:rPr>
              <a:t>sebelumnya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 stride=1)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7F2EA0-344C-4ADC-B8A5-8B14B8F1DD2E}"/>
              </a:ext>
            </a:extLst>
          </p:cNvPr>
          <p:cNvSpPr txBox="1"/>
          <p:nvPr/>
        </p:nvSpPr>
        <p:spPr>
          <a:xfrm>
            <a:off x="8420579" y="4612030"/>
            <a:ext cx="229261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Receptive Field:</a:t>
            </a:r>
          </a:p>
          <a:p>
            <a:pPr algn="ctr"/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Lokasi pada input gambar</a:t>
            </a:r>
          </a:p>
          <a:p>
            <a:pPr algn="ctr"/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ID" sz="1400" dirty="0" err="1">
                <a:latin typeface="Arial" panose="020B0604020202020204" pitchFamily="34" charset="0"/>
                <a:cs typeface="Arial" panose="020B0604020202020204" pitchFamily="34" charset="0"/>
              </a:rPr>
              <a:t>bersesuaian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 dengan </a:t>
            </a:r>
          </a:p>
          <a:p>
            <a:pPr algn="ctr"/>
            <a:r>
              <a:rPr lang="en-ID" sz="1400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latin typeface="Arial" panose="020B0604020202020204" pitchFamily="34" charset="0"/>
                <a:cs typeface="Arial" panose="020B0604020202020204" pitchFamily="34" charset="0"/>
              </a:rPr>
              <a:t>pergeseran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 filter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C548ECC-4BE5-41F7-BE68-D253200088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21" y="6133214"/>
            <a:ext cx="6134956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6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01284-14AF-43D8-AD0C-7B7587664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Non-Linearity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1C0B3-FDC4-4AAD-B09C-D9D45846CD89}"/>
              </a:ext>
            </a:extLst>
          </p:cNvPr>
          <p:cNvSpPr txBox="1"/>
          <p:nvPr/>
        </p:nvSpPr>
        <p:spPr>
          <a:xfrm>
            <a:off x="1773260" y="1003823"/>
            <a:ext cx="8645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Setelah layer </a:t>
            </a:r>
            <a:r>
              <a:rPr lang="en-ID" sz="1800" dirty="0" err="1">
                <a:latin typeface="Arial" panose="020B0604020202020204" pitchFamily="34" charset="0"/>
                <a:cs typeface="Arial" panose="020B0604020202020204" pitchFamily="34" charset="0"/>
              </a:rPr>
              <a:t>konvolusi</a:t>
            </a: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 dengan “</a:t>
            </a:r>
            <a:r>
              <a:rPr lang="en-ID" sz="1800" dirty="0" err="1">
                <a:latin typeface="Arial" panose="020B0604020202020204" pitchFamily="34" charset="0"/>
                <a:cs typeface="Arial" panose="020B0604020202020204" pitchFamily="34" charset="0"/>
              </a:rPr>
              <a:t>memasukan</a:t>
            </a: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ID" sz="1800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latin typeface="Arial" panose="020B0604020202020204" pitchFamily="34" charset="0"/>
                <a:cs typeface="Arial" panose="020B0604020202020204" pitchFamily="34" charset="0"/>
              </a:rPr>
              <a:t>piksel</a:t>
            </a: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latin typeface="Arial" panose="020B0604020202020204" pitchFamily="34" charset="0"/>
                <a:cs typeface="Arial" panose="020B0604020202020204" pitchFamily="34" charset="0"/>
              </a:rPr>
              <a:t>kedalam</a:t>
            </a: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 non linear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3322008-6AF7-4EA3-9F93-34972327B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750032"/>
              </p:ext>
            </p:extLst>
          </p:nvPr>
        </p:nvGraphicFramePr>
        <p:xfrm>
          <a:off x="928353" y="3370238"/>
          <a:ext cx="172800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EE0360-DD9B-41FA-A336-2F8B66B7B486}"/>
              </a:ext>
            </a:extLst>
          </p:cNvPr>
          <p:cNvSpPr txBox="1"/>
          <p:nvPr/>
        </p:nvSpPr>
        <p:spPr>
          <a:xfrm>
            <a:off x="1113673" y="5181951"/>
            <a:ext cx="135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b="1" dirty="0"/>
              <a:t>feature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CAAA07F-58CF-49B8-ABE4-337EEB687B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0484795"/>
                  </p:ext>
                </p:extLst>
              </p:nvPr>
            </p:nvGraphicFramePr>
            <p:xfrm>
              <a:off x="3136049" y="3369942"/>
              <a:ext cx="1728000" cy="172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6000">
                      <a:extLst>
                        <a:ext uri="{9D8B030D-6E8A-4147-A177-3AD203B41FA5}">
                          <a16:colId xmlns:a16="http://schemas.microsoft.com/office/drawing/2014/main" val="239306694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386514122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274102845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18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panose="020B0604020202020204" pitchFamily="34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ID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D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panose="020B0604020202020204" pitchFamily="34" charset="0"/>
                                      </a:rPr>
                                      <m:t>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D" sz="1800" b="0" dirty="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18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panose="020B0604020202020204" pitchFamily="34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ID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D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D" sz="1800" b="0" dirty="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18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panose="020B0604020202020204" pitchFamily="34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ID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D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panose="020B0604020202020204" pitchFamily="34" charset="0"/>
                                      </a:rPr>
                                      <m:t>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D" sz="1800" b="0" dirty="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2711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18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panose="020B0604020202020204" pitchFamily="34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ID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D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D" sz="1800" b="0" dirty="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18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panose="020B0604020202020204" pitchFamily="34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ID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D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panose="020B0604020202020204" pitchFamily="34" charset="0"/>
                                      </a:rPr>
                                      <m:t>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D" sz="1800" b="0" dirty="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18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panose="020B0604020202020204" pitchFamily="34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ID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D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D" sz="1800" b="0" dirty="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753938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18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panose="020B0604020202020204" pitchFamily="34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ID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D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D" sz="1800" b="0" dirty="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18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panose="020B0604020202020204" pitchFamily="34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ID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D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D" sz="1800" b="0" dirty="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18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panose="020B0604020202020204" pitchFamily="34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ID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D" sz="1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Arial" panose="020B0604020202020204" pitchFamily="34" charset="0"/>
                                      </a:rPr>
                                      <m:t>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D" sz="1800" b="0" dirty="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80568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CAAA07F-58CF-49B8-ABE4-337EEB687B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0484795"/>
                  </p:ext>
                </p:extLst>
              </p:nvPr>
            </p:nvGraphicFramePr>
            <p:xfrm>
              <a:off x="3136049" y="3369942"/>
              <a:ext cx="1728000" cy="172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6000">
                      <a:extLst>
                        <a:ext uri="{9D8B030D-6E8A-4147-A177-3AD203B41FA5}">
                          <a16:colId xmlns:a16="http://schemas.microsoft.com/office/drawing/2014/main" val="239306694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386514122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274102845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53" t="-1053" r="-201053" b="-2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128" t="-1053" r="-103191" b="-2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053" r="-2105" b="-202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2711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53" t="-101053" r="-201053" b="-1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128" t="-101053" r="-103191" b="-1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01053" r="-2105" b="-102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753938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53" t="-201053" r="-201053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128" t="-201053" r="-10319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201053" r="-2105" b="-2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805682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182557-F95E-4A92-B527-D89DA4A4634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656353" y="4233942"/>
            <a:ext cx="479696" cy="29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2DEC53-C165-4B4A-965C-C1175A59C345}"/>
                  </a:ext>
                </a:extLst>
              </p:cNvPr>
              <p:cNvSpPr txBox="1"/>
              <p:nvPr/>
            </p:nvSpPr>
            <p:spPr>
              <a:xfrm>
                <a:off x="2662342" y="3724119"/>
                <a:ext cx="4701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ID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2DEC53-C165-4B4A-965C-C1175A59C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342" y="3724119"/>
                <a:ext cx="470192" cy="461665"/>
              </a:xfrm>
              <a:prstGeom prst="rect">
                <a:avLst/>
              </a:prstGeom>
              <a:blipFill>
                <a:blip r:embed="rId3"/>
                <a:stretch>
                  <a:fillRect l="-2597" r="-1299" b="-1578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18AED0-9A6B-40EC-9642-10AA285E7FE6}"/>
                  </a:ext>
                </a:extLst>
              </p:cNvPr>
              <p:cNvSpPr txBox="1"/>
              <p:nvPr/>
            </p:nvSpPr>
            <p:spPr>
              <a:xfrm>
                <a:off x="5214124" y="1759120"/>
                <a:ext cx="1763752" cy="8943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D" b="1" i="0" dirty="0" smtClean="0"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Sigmoid</m:t>
                      </m:r>
                    </m:oMath>
                  </m:oMathPara>
                </a14:m>
                <a:endParaRPr lang="en-ID" b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18AED0-9A6B-40EC-9642-10AA285E7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124" y="1759120"/>
                <a:ext cx="1763752" cy="8943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5">
                <a:extLst>
                  <a:ext uri="{FF2B5EF4-FFF2-40B4-BE49-F238E27FC236}">
                    <a16:creationId xmlns:a16="http://schemas.microsoft.com/office/drawing/2014/main" id="{9C0BB898-A6DF-4D10-9123-AC16F60692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1787774"/>
                  </p:ext>
                </p:extLst>
              </p:nvPr>
            </p:nvGraphicFramePr>
            <p:xfrm>
              <a:off x="5433169" y="3369941"/>
              <a:ext cx="1728000" cy="172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6000">
                      <a:extLst>
                        <a:ext uri="{9D8B030D-6E8A-4147-A177-3AD203B41FA5}">
                          <a16:colId xmlns:a16="http://schemas.microsoft.com/office/drawing/2014/main" val="239306694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386514122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274102845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ID" sz="16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0.017</m:t>
                                </m:r>
                              </m:oMath>
                            </m:oMathPara>
                          </a14:m>
                          <a:endParaRPr lang="en-ID" sz="1600" b="0" dirty="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16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0.047</m:t>
                                </m:r>
                              </m:oMath>
                            </m:oMathPara>
                          </a14:m>
                          <a:endParaRPr lang="en-ID" sz="1600" b="0" dirty="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16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0.017</m:t>
                                </m:r>
                              </m:oMath>
                            </m:oMathPara>
                          </a14:m>
                          <a:endParaRPr lang="en-ID" sz="1600" b="0" dirty="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2711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16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0.119</m:t>
                                </m:r>
                              </m:oMath>
                            </m:oMathPara>
                          </a14:m>
                          <a:endParaRPr lang="en-ID" sz="1600" b="0" dirty="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16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0.017</m:t>
                                </m:r>
                              </m:oMath>
                            </m:oMathPara>
                          </a14:m>
                          <a:endParaRPr lang="en-ID" sz="1600" b="0" dirty="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16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0.047</m:t>
                                </m:r>
                              </m:oMath>
                            </m:oMathPara>
                          </a14:m>
                          <a:endParaRPr lang="en-ID" sz="1600" b="0" dirty="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753938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16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0.119</m:t>
                                </m:r>
                              </m:oMath>
                            </m:oMathPara>
                          </a14:m>
                          <a:endParaRPr lang="en-ID" sz="1600" b="0" dirty="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16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0.047</m:t>
                                </m:r>
                              </m:oMath>
                            </m:oMathPara>
                          </a14:m>
                          <a:endParaRPr lang="en-ID" sz="1600" b="0" dirty="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D" sz="1600" b="0" i="1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0.017</m:t>
                                </m:r>
                              </m:oMath>
                            </m:oMathPara>
                          </a14:m>
                          <a:endParaRPr lang="en-ID" sz="1600" b="0" dirty="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80568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5">
                <a:extLst>
                  <a:ext uri="{FF2B5EF4-FFF2-40B4-BE49-F238E27FC236}">
                    <a16:creationId xmlns:a16="http://schemas.microsoft.com/office/drawing/2014/main" id="{9C0BB898-A6DF-4D10-9123-AC16F60692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1787774"/>
                  </p:ext>
                </p:extLst>
              </p:nvPr>
            </p:nvGraphicFramePr>
            <p:xfrm>
              <a:off x="5433169" y="3369941"/>
              <a:ext cx="1728000" cy="172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6000">
                      <a:extLst>
                        <a:ext uri="{9D8B030D-6E8A-4147-A177-3AD203B41FA5}">
                          <a16:colId xmlns:a16="http://schemas.microsoft.com/office/drawing/2014/main" val="2393066947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386514122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1274102845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53" t="-1053" r="-201053" b="-2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2128" t="-1053" r="-103191" b="-2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t="-1053" r="-2105" b="-202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27117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53" t="-101053" r="-201053" b="-1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2128" t="-101053" r="-103191" b="-1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t="-101053" r="-2105" b="-102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753938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53" t="-201053" r="-201053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2128" t="-201053" r="-10319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t="-201053" r="-2105" b="-2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80568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FFF6BE-2D88-4AB4-84F9-B943114ACBD4}"/>
                  </a:ext>
                </a:extLst>
              </p:cNvPr>
              <p:cNvSpPr txBox="1"/>
              <p:nvPr/>
            </p:nvSpPr>
            <p:spPr>
              <a:xfrm>
                <a:off x="4996559" y="4018194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D" sz="12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FFF6BE-2D88-4AB4-84F9-B943114AC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559" y="4018194"/>
                <a:ext cx="34945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CE25278-C21A-4222-B2BE-0A64D585DF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564" y="3094982"/>
            <a:ext cx="3688254" cy="24563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EFDC0B-57A8-4DEB-A1F4-0C6C2F1A39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183" y="6057884"/>
            <a:ext cx="1495634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01284-14AF-43D8-AD0C-7B7587664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Non-Linearity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1C0B3-FDC4-4AAD-B09C-D9D45846CD89}"/>
              </a:ext>
            </a:extLst>
          </p:cNvPr>
          <p:cNvSpPr txBox="1"/>
          <p:nvPr/>
        </p:nvSpPr>
        <p:spPr>
          <a:xfrm>
            <a:off x="1773260" y="1003823"/>
            <a:ext cx="8645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Setelah layer </a:t>
            </a:r>
            <a:r>
              <a:rPr lang="en-ID" sz="1800" dirty="0" err="1">
                <a:latin typeface="Arial" panose="020B0604020202020204" pitchFamily="34" charset="0"/>
                <a:cs typeface="Arial" panose="020B0604020202020204" pitchFamily="34" charset="0"/>
              </a:rPr>
              <a:t>konvolusi</a:t>
            </a: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 dengan “</a:t>
            </a:r>
            <a:r>
              <a:rPr lang="en-ID" sz="1800" dirty="0" err="1">
                <a:latin typeface="Arial" panose="020B0604020202020204" pitchFamily="34" charset="0"/>
                <a:cs typeface="Arial" panose="020B0604020202020204" pitchFamily="34" charset="0"/>
              </a:rPr>
              <a:t>memasukan</a:t>
            </a: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ID" sz="1800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latin typeface="Arial" panose="020B0604020202020204" pitchFamily="34" charset="0"/>
                <a:cs typeface="Arial" panose="020B0604020202020204" pitchFamily="34" charset="0"/>
              </a:rPr>
              <a:t>piksel</a:t>
            </a: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latin typeface="Arial" panose="020B0604020202020204" pitchFamily="34" charset="0"/>
                <a:cs typeface="Arial" panose="020B0604020202020204" pitchFamily="34" charset="0"/>
              </a:rPr>
              <a:t>kedalam</a:t>
            </a: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 non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18AED0-9A6B-40EC-9642-10AA285E7FE6}"/>
                  </a:ext>
                </a:extLst>
              </p:cNvPr>
              <p:cNvSpPr txBox="1"/>
              <p:nvPr/>
            </p:nvSpPr>
            <p:spPr>
              <a:xfrm>
                <a:off x="4640313" y="1820692"/>
                <a:ext cx="2911374" cy="615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ID" sz="1600" b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Rectified </a:t>
                </a:r>
                <a:r>
                  <a:rPr lang="en-ID" sz="1600" b="1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Lienar</a:t>
                </a:r>
                <a:r>
                  <a:rPr lang="en-ID" sz="1600" b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Unit (</a:t>
                </a:r>
                <a:r>
                  <a:rPr lang="en-ID" sz="1600" b="1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ReLU</a:t>
                </a:r>
                <a:r>
                  <a:rPr lang="en-ID" sz="1600" b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18AED0-9A6B-40EC-9642-10AA285E7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313" y="1820692"/>
                <a:ext cx="2911374" cy="615553"/>
              </a:xfrm>
              <a:prstGeom prst="rect">
                <a:avLst/>
              </a:prstGeom>
              <a:blipFill>
                <a:blip r:embed="rId2"/>
                <a:stretch>
                  <a:fillRect l="-833" t="-1942" b="-58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004EFFB-BF3C-4881-BF43-596666960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4663"/>
            <a:ext cx="6037212" cy="22614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FBE529-B3BF-43D6-892F-D85A6F2E6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76" y="2933075"/>
            <a:ext cx="3514327" cy="2373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59D2D3-6368-41D4-9C84-8200CDC6F2B7}"/>
                  </a:ext>
                </a:extLst>
              </p:cNvPr>
              <p:cNvSpPr txBox="1"/>
              <p:nvPr/>
            </p:nvSpPr>
            <p:spPr>
              <a:xfrm>
                <a:off x="8510217" y="5162574"/>
                <a:ext cx="17509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ID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D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ID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16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ID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D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59D2D3-6368-41D4-9C84-8200CDC6F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217" y="5162574"/>
                <a:ext cx="1750928" cy="338554"/>
              </a:xfrm>
              <a:prstGeom prst="rect">
                <a:avLst/>
              </a:prstGeom>
              <a:blipFill>
                <a:blip r:embed="rId5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88B65AC3-BE4E-409A-A121-81E2BD9391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973" y="6029305"/>
            <a:ext cx="1286054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63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7156-077C-43DE-B0A3-C769A5288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Pooling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447FF009-4B4F-4ABD-A716-D3A1CBD92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27045"/>
              </p:ext>
            </p:extLst>
          </p:nvPr>
        </p:nvGraphicFramePr>
        <p:xfrm>
          <a:off x="1143000" y="2811063"/>
          <a:ext cx="2304000" cy="23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0901426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03126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28819F50-3356-472C-BF3A-72849E89E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495127"/>
              </p:ext>
            </p:extLst>
          </p:nvPr>
        </p:nvGraphicFramePr>
        <p:xfrm>
          <a:off x="6466743" y="2759600"/>
          <a:ext cx="2304000" cy="23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239306694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30901426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711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03126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F611BE23-3BB4-4A9C-A0D2-5C10DCE7E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500397"/>
              </p:ext>
            </p:extLst>
          </p:nvPr>
        </p:nvGraphicFramePr>
        <p:xfrm>
          <a:off x="4210321" y="3387063"/>
          <a:ext cx="1152000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93B34D08-D139-4ED4-9271-2876D0C1F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702908"/>
              </p:ext>
            </p:extLst>
          </p:nvPr>
        </p:nvGraphicFramePr>
        <p:xfrm>
          <a:off x="9537462" y="3335600"/>
          <a:ext cx="1152000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338651412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274102845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93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D" sz="1800" b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568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266ADE0-E1A5-41D8-9CFA-EA30753A6991}"/>
              </a:ext>
            </a:extLst>
          </p:cNvPr>
          <p:cNvSpPr txBox="1"/>
          <p:nvPr/>
        </p:nvSpPr>
        <p:spPr>
          <a:xfrm>
            <a:off x="2820085" y="217028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Max Pooling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C59F39-4D36-4645-86DC-31440B6A5399}"/>
              </a:ext>
            </a:extLst>
          </p:cNvPr>
          <p:cNvSpPr txBox="1"/>
          <p:nvPr/>
        </p:nvSpPr>
        <p:spPr>
          <a:xfrm>
            <a:off x="7944572" y="2170283"/>
            <a:ext cx="187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Average Pooling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A5C9EB-BAB2-4FB7-A87C-7D7CFA7472F4}"/>
              </a:ext>
            </a:extLst>
          </p:cNvPr>
          <p:cNvCxnSpPr>
            <a:cxnSpLocks/>
          </p:cNvCxnSpPr>
          <p:nvPr/>
        </p:nvCxnSpPr>
        <p:spPr>
          <a:xfrm>
            <a:off x="3547207" y="3963063"/>
            <a:ext cx="548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516BF77-DF8C-4AC3-8D37-D74AECC9FC74}"/>
              </a:ext>
            </a:extLst>
          </p:cNvPr>
          <p:cNvSpPr txBox="1"/>
          <p:nvPr/>
        </p:nvSpPr>
        <p:spPr>
          <a:xfrm>
            <a:off x="1693955" y="5317179"/>
            <a:ext cx="3506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max pooling dengan filter 2x2 dan stride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A7BA17-2EA5-4820-82E5-D41A9B53F474}"/>
              </a:ext>
            </a:extLst>
          </p:cNvPr>
          <p:cNvSpPr txBox="1"/>
          <p:nvPr/>
        </p:nvSpPr>
        <p:spPr>
          <a:xfrm>
            <a:off x="6863810" y="5317178"/>
            <a:ext cx="3813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average pooling dengan filter 2x2 dan stride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8917C2-3693-4805-BEAA-FA39F96D2FD0}"/>
              </a:ext>
            </a:extLst>
          </p:cNvPr>
          <p:cNvSpPr txBox="1"/>
          <p:nvPr/>
        </p:nvSpPr>
        <p:spPr>
          <a:xfrm>
            <a:off x="1522619" y="1106820"/>
            <a:ext cx="9146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dirty="0" err="1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ereduksi</a:t>
            </a:r>
            <a:r>
              <a:rPr lang="en-ID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input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ID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spasial</a:t>
            </a:r>
            <a:r>
              <a:rPr lang="en-ID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dengan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ID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ID" b="0" i="1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down-sampling </a:t>
            </a:r>
            <a:r>
              <a:rPr lang="en-ID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mengurangi</a:t>
            </a:r>
            <a:r>
              <a:rPr lang="en-ID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ID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parameter)</a:t>
            </a:r>
            <a:r>
              <a:rPr lang="en-ID" b="0" i="1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dirty="0" err="1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ID" dirty="0" err="1">
                <a:solidFill>
                  <a:srgbClr val="202124"/>
                </a:solidFill>
                <a:latin typeface="arial" panose="020B0604020202020204" pitchFamily="34" charset="0"/>
              </a:rPr>
              <a:t>ntuk</a:t>
            </a:r>
            <a:r>
              <a:rPr lang="en-ID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mengurangi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sumber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daya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komputasi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572DEE-F169-4122-9484-674C2EAA5E0C}"/>
              </a:ext>
            </a:extLst>
          </p:cNvPr>
          <p:cNvCxnSpPr>
            <a:cxnSpLocks/>
          </p:cNvCxnSpPr>
          <p:nvPr/>
        </p:nvCxnSpPr>
        <p:spPr>
          <a:xfrm>
            <a:off x="8881207" y="3899563"/>
            <a:ext cx="548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768981F-A32B-4855-99D9-60F1DC28C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36" y="6103779"/>
            <a:ext cx="4191585" cy="2762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FAE4EA1-AE66-4F1B-AD1D-CB4E5A51A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876" y="6103779"/>
            <a:ext cx="4220164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5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9764-69A8-45ED-B3FF-D871B6DF1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Learning Process on CNNs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E82B683-D754-47A3-80F9-CF990A7CC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4828"/>
            <a:ext cx="10515600" cy="310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D5E0E0-E26A-437C-8B2D-E50917724CF5}"/>
              </a:ext>
            </a:extLst>
          </p:cNvPr>
          <p:cNvSpPr txBox="1"/>
          <p:nvPr/>
        </p:nvSpPr>
        <p:spPr>
          <a:xfrm>
            <a:off x="1181100" y="528320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Conv Layer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98440-FFF8-45CE-9852-BC3B0DA5DEA9}"/>
              </a:ext>
            </a:extLst>
          </p:cNvPr>
          <p:cNvSpPr txBox="1"/>
          <p:nvPr/>
        </p:nvSpPr>
        <p:spPr>
          <a:xfrm>
            <a:off x="4419600" y="528320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Conv Layer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6158C-4715-4E82-9B9B-FAEF1DF928B3}"/>
              </a:ext>
            </a:extLst>
          </p:cNvPr>
          <p:cNvSpPr txBox="1"/>
          <p:nvPr/>
        </p:nvSpPr>
        <p:spPr>
          <a:xfrm>
            <a:off x="8725520" y="528320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Conv Layer </a:t>
            </a:r>
          </a:p>
        </p:txBody>
      </p:sp>
    </p:spTree>
    <p:extLst>
      <p:ext uri="{BB962C8B-B14F-4D97-AF65-F5344CB8AC3E}">
        <p14:creationId xmlns:p14="http://schemas.microsoft.com/office/powerpoint/2010/main" val="376872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4B3C71-81AE-43DE-8304-B39F5A74F7BB}"/>
              </a:ext>
            </a:extLst>
          </p:cNvPr>
          <p:cNvSpPr txBox="1"/>
          <p:nvPr/>
        </p:nvSpPr>
        <p:spPr>
          <a:xfrm>
            <a:off x="7339041" y="1596570"/>
            <a:ext cx="40256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Can we make the machine learn like </a:t>
            </a:r>
            <a:r>
              <a:rPr lang="en-US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like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how human brain try to learn things? Using Multi Neural Network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Artificial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Convolution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Recurrent Neural </a:t>
            </a:r>
            <a:r>
              <a:rPr lang="en-US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Netwok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CB987-B3BF-4C85-B0D1-1C0FCA0D9254}"/>
              </a:ext>
            </a:extLst>
          </p:cNvPr>
          <p:cNvSpPr/>
          <p:nvPr/>
        </p:nvSpPr>
        <p:spPr>
          <a:xfrm>
            <a:off x="7353660" y="774841"/>
            <a:ext cx="9140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1D8F7-F2FD-466D-BD09-5AAADF506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738" y="5021942"/>
            <a:ext cx="4650980" cy="1770745"/>
          </a:xfrm>
          <a:prstGeom prst="rect">
            <a:avLst/>
          </a:prstGeom>
        </p:spPr>
      </p:pic>
      <p:pic>
        <p:nvPicPr>
          <p:cNvPr id="4098" name="Picture 2" descr="AI in Banking IT - Part 1 - Excellence in Banking Operation">
            <a:extLst>
              <a:ext uri="{FF2B5EF4-FFF2-40B4-BE49-F238E27FC236}">
                <a16:creationId xmlns:a16="http://schemas.microsoft.com/office/drawing/2014/main" id="{DE253797-1561-4652-9E7E-735CB6602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" r="3011"/>
          <a:stretch/>
        </p:blipFill>
        <p:spPr bwMode="auto">
          <a:xfrm>
            <a:off x="-1" y="1078176"/>
            <a:ext cx="7071387" cy="450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44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BB15-6C6A-4A9A-AC06-4D74C448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Feature Learning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C631CE-9A42-4608-AF04-04D33B32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72" y="1270000"/>
            <a:ext cx="10520528" cy="35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FAB6B6-BC17-4CDE-A55F-110DE055B605}"/>
              </a:ext>
            </a:extLst>
          </p:cNvPr>
          <p:cNvSpPr txBox="1"/>
          <p:nvPr/>
        </p:nvSpPr>
        <p:spPr>
          <a:xfrm>
            <a:off x="833272" y="5435600"/>
            <a:ext cx="7378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Mempelajari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fitur-fitur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input gambar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operasi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konvolusi</a:t>
            </a:r>
            <a:endParaRPr lang="en-ID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non-linear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aktivasi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layer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konvolusi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Mereduksi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dimensi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feature map dengan 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pooling</a:t>
            </a:r>
          </a:p>
        </p:txBody>
      </p:sp>
    </p:spTree>
    <p:extLst>
      <p:ext uri="{BB962C8B-B14F-4D97-AF65-F5344CB8AC3E}">
        <p14:creationId xmlns:p14="http://schemas.microsoft.com/office/powerpoint/2010/main" val="346296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BA406-7213-4B61-BCEA-B0807B1E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Training 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00D28-B010-40E2-B1C3-586EC6894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657"/>
          <a:stretch/>
        </p:blipFill>
        <p:spPr>
          <a:xfrm>
            <a:off x="1060509" y="1265544"/>
            <a:ext cx="5365165" cy="38886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E872CD-2DCD-42D0-B545-A3EA2B4B1778}"/>
                  </a:ext>
                </a:extLst>
              </p:cNvPr>
              <p:cNvSpPr txBox="1"/>
              <p:nvPr/>
            </p:nvSpPr>
            <p:spPr>
              <a:xfrm>
                <a:off x="123599" y="2655447"/>
                <a:ext cx="1142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E872CD-2DCD-42D0-B545-A3EA2B4B1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9" y="2655447"/>
                <a:ext cx="1142172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E5215E-9082-4E92-90F5-422C4C66B806}"/>
                  </a:ext>
                </a:extLst>
              </p:cNvPr>
              <p:cNvSpPr txBox="1"/>
              <p:nvPr/>
            </p:nvSpPr>
            <p:spPr>
              <a:xfrm>
                <a:off x="6524590" y="1596852"/>
                <a:ext cx="4905409" cy="22917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Algoritma:</a:t>
                </a:r>
              </a:p>
              <a:p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Inisialisasi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bobot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secara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acak</a:t>
                </a:r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Ulangi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sampai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konvergen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   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Menghitung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gradien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D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D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ID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𝑾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lang="en-ID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ID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𝑾</m:t>
                        </m:r>
                      </m:den>
                    </m:f>
                  </m:oMath>
                </a14:m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    Update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bobot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D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ID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𝑾</m:t>
                        </m:r>
                      </m:e>
                      <m:sup>
                        <m:r>
                          <a:rPr lang="en-ID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ID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ID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𝑾</m:t>
                    </m:r>
                    <m:r>
                      <a:rPr lang="en-ID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ID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f>
                      <m:fPr>
                        <m:ctrlPr>
                          <a:rPr lang="en-ID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D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ID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𝑾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lang="en-ID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ID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𝑾</m:t>
                        </m:r>
                      </m:den>
                    </m:f>
                  </m:oMath>
                </a14:m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Simpan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bobot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dengan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nilai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loss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terbaik</a:t>
                </a:r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E5215E-9082-4E92-90F5-422C4C66B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590" y="1596852"/>
                <a:ext cx="4905409" cy="2291781"/>
              </a:xfrm>
              <a:prstGeom prst="rect">
                <a:avLst/>
              </a:prstGeom>
              <a:blipFill>
                <a:blip r:embed="rId4"/>
                <a:stretch>
                  <a:fillRect l="-994" t="-1596" b="-34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6A4DB5-8153-4724-9437-C2B4A5AC4DCF}"/>
                  </a:ext>
                </a:extLst>
              </p:cNvPr>
              <p:cNvSpPr txBox="1"/>
              <p:nvPr/>
            </p:nvSpPr>
            <p:spPr>
              <a:xfrm>
                <a:off x="1489392" y="4031293"/>
                <a:ext cx="411750" cy="2844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6A4DB5-8153-4724-9437-C2B4A5AC4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392" y="4031293"/>
                <a:ext cx="411750" cy="284435"/>
              </a:xfrm>
              <a:prstGeom prst="rect">
                <a:avLst/>
              </a:prstGeom>
              <a:blipFill>
                <a:blip r:embed="rId5"/>
                <a:stretch>
                  <a:fillRect b="-2766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B5DB3A-E468-4CF4-A052-59AF8FC79540}"/>
                  </a:ext>
                </a:extLst>
              </p:cNvPr>
              <p:cNvSpPr txBox="1"/>
              <p:nvPr/>
            </p:nvSpPr>
            <p:spPr>
              <a:xfrm>
                <a:off x="5158438" y="4239528"/>
                <a:ext cx="416118" cy="2844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B5DB3A-E468-4CF4-A052-59AF8FC79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438" y="4239528"/>
                <a:ext cx="416118" cy="284435"/>
              </a:xfrm>
              <a:prstGeom prst="rect">
                <a:avLst/>
              </a:prstGeom>
              <a:blipFill>
                <a:blip r:embed="rId6"/>
                <a:stretch>
                  <a:fillRect b="-2766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8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16742A-CE96-434B-8997-D9EC9254A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9274"/>
          </a:xfrm>
        </p:spPr>
        <p:txBody>
          <a:bodyPr/>
          <a:lstStyle/>
          <a:p>
            <a:r>
              <a:rPr lang="en-ID" dirty="0"/>
              <a:t>Latihan - </a:t>
            </a:r>
            <a:r>
              <a:rPr lang="en-ID" sz="2000" dirty="0"/>
              <a:t>Data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4B2B0F-265C-4592-BBEE-061C8E207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367" y="1273078"/>
            <a:ext cx="3839111" cy="1619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1C2153-3DDF-4AA9-9A8F-537D8BEC8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09" y="1273078"/>
            <a:ext cx="3639058" cy="1505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DE95AC-D72A-477B-9525-40FF22D278CD}"/>
              </a:ext>
            </a:extLst>
          </p:cNvPr>
          <p:cNvSpPr txBox="1"/>
          <p:nvPr/>
        </p:nvSpPr>
        <p:spPr>
          <a:xfrm>
            <a:off x="970309" y="3046968"/>
            <a:ext cx="634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Kelas: plane, car, bird, cat, deer, dog, frog, horse, ship, truck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16742A-CE96-434B-8997-D9EC9254A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9274"/>
          </a:xfrm>
        </p:spPr>
        <p:txBody>
          <a:bodyPr/>
          <a:lstStyle/>
          <a:p>
            <a:r>
              <a:rPr lang="en-ID" dirty="0"/>
              <a:t>Latihan – </a:t>
            </a:r>
            <a:r>
              <a:rPr lang="en-ID" sz="2000" dirty="0" err="1"/>
              <a:t>Arsitektur</a:t>
            </a:r>
            <a:r>
              <a:rPr lang="en-ID" sz="2000" dirty="0"/>
              <a:t> CNN</a:t>
            </a:r>
            <a:endParaRPr lang="en-ID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C8A6BDA-40B1-423F-9D80-0A521AAC9C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646" t="29826" r="19062" b="33904"/>
          <a:stretch/>
        </p:blipFill>
        <p:spPr>
          <a:xfrm>
            <a:off x="970310" y="1054100"/>
            <a:ext cx="10251380" cy="426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C27D09-978B-40BE-83A0-C9192070B1F5}"/>
              </a:ext>
            </a:extLst>
          </p:cNvPr>
          <p:cNvSpPr txBox="1"/>
          <p:nvPr/>
        </p:nvSpPr>
        <p:spPr>
          <a:xfrm>
            <a:off x="1119267" y="5252530"/>
            <a:ext cx="1792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Convolution + </a:t>
            </a:r>
            <a:r>
              <a:rPr lang="en-ID" sz="14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ID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depth/filter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FED48-0A33-4907-92CA-9D0E05D87FD3}"/>
              </a:ext>
            </a:extLst>
          </p:cNvPr>
          <p:cNvSpPr txBox="1"/>
          <p:nvPr/>
        </p:nvSpPr>
        <p:spPr>
          <a:xfrm>
            <a:off x="3045094" y="5257800"/>
            <a:ext cx="981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Max Pool </a:t>
            </a:r>
          </a:p>
          <a:p>
            <a:pPr algn="ctr"/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(2x2)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B341B6-1AB5-4771-A039-2111A8165A93}"/>
              </a:ext>
            </a:extLst>
          </p:cNvPr>
          <p:cNvSpPr txBox="1"/>
          <p:nvPr/>
        </p:nvSpPr>
        <p:spPr>
          <a:xfrm>
            <a:off x="4026453" y="5252530"/>
            <a:ext cx="1792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Convolution + </a:t>
            </a:r>
            <a:r>
              <a:rPr lang="en-ID" sz="14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ID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depth/filter 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60B90D-9C3F-4628-92D2-1A804D0C27BB}"/>
              </a:ext>
            </a:extLst>
          </p:cNvPr>
          <p:cNvSpPr txBox="1"/>
          <p:nvPr/>
        </p:nvSpPr>
        <p:spPr>
          <a:xfrm>
            <a:off x="5952280" y="5252530"/>
            <a:ext cx="981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Max Pool </a:t>
            </a:r>
          </a:p>
          <a:p>
            <a:pPr algn="ctr"/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(2x2)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8D9F16-BC49-4B55-BA63-62A2569E22EB}"/>
              </a:ext>
            </a:extLst>
          </p:cNvPr>
          <p:cNvSpPr txBox="1"/>
          <p:nvPr/>
        </p:nvSpPr>
        <p:spPr>
          <a:xfrm>
            <a:off x="7411780" y="5252530"/>
            <a:ext cx="1393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Flatten + </a:t>
            </a:r>
            <a:r>
              <a:rPr lang="en-ID" sz="14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ID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DEA71-CCBA-4B2B-9407-7A2CF6E44E07}"/>
              </a:ext>
            </a:extLst>
          </p:cNvPr>
          <p:cNvSpPr txBox="1"/>
          <p:nvPr/>
        </p:nvSpPr>
        <p:spPr>
          <a:xfrm>
            <a:off x="9074682" y="5252530"/>
            <a:ext cx="1662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Dense 84  + </a:t>
            </a:r>
            <a:r>
              <a:rPr lang="en-ID" sz="14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ID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61F1C-D549-4DCD-ACDB-0290945CE19C}"/>
              </a:ext>
            </a:extLst>
          </p:cNvPr>
          <p:cNvSpPr txBox="1"/>
          <p:nvPr/>
        </p:nvSpPr>
        <p:spPr>
          <a:xfrm>
            <a:off x="10715593" y="5264888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Output 10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AA88647B-94C4-4060-A49B-FE0E382D38CB}"/>
              </a:ext>
            </a:extLst>
          </p:cNvPr>
          <p:cNvSpPr/>
          <p:nvPr/>
        </p:nvSpPr>
        <p:spPr>
          <a:xfrm rot="5400000">
            <a:off x="3947600" y="3692717"/>
            <a:ext cx="295275" cy="4695441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6D78DF-393A-40F4-A0BC-8A3DEB7D7BD8}"/>
              </a:ext>
            </a:extLst>
          </p:cNvPr>
          <p:cNvSpPr txBox="1"/>
          <p:nvPr/>
        </p:nvSpPr>
        <p:spPr>
          <a:xfrm>
            <a:off x="3124458" y="6216649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Feature Learning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3C166986-9635-4184-8FB1-FD26B473209A}"/>
              </a:ext>
            </a:extLst>
          </p:cNvPr>
          <p:cNvSpPr/>
          <p:nvPr/>
        </p:nvSpPr>
        <p:spPr>
          <a:xfrm rot="5400000">
            <a:off x="9002713" y="4281488"/>
            <a:ext cx="295274" cy="3517901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9E42D1-F61B-4E82-915F-46E61841E668}"/>
              </a:ext>
            </a:extLst>
          </p:cNvPr>
          <p:cNvSpPr txBox="1"/>
          <p:nvPr/>
        </p:nvSpPr>
        <p:spPr>
          <a:xfrm>
            <a:off x="8275995" y="6216649"/>
            <a:ext cx="174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892055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B0334DE-742A-4721-8B28-5F187DD11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21" y="1005588"/>
            <a:ext cx="6611273" cy="4410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E228A-A932-4C27-A9F1-0C601453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Latihan - </a:t>
            </a:r>
            <a:r>
              <a:rPr lang="en-ID" sz="2000" dirty="0"/>
              <a:t>Code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BF86C-E308-4B9E-A754-2EC413F4453D}"/>
              </a:ext>
            </a:extLst>
          </p:cNvPr>
          <p:cNvSpPr txBox="1"/>
          <p:nvPr/>
        </p:nvSpPr>
        <p:spPr>
          <a:xfrm>
            <a:off x="927100" y="5692504"/>
            <a:ext cx="970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https://github.com/maftuhm/deep-learning-dsu/blob/main/convolutional-neural-networks.ipynb</a:t>
            </a:r>
            <a:endParaRPr lang="en-ID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165EAD-707C-43C0-9130-7536DECC7754}"/>
              </a:ext>
            </a:extLst>
          </p:cNvPr>
          <p:cNvGrpSpPr/>
          <p:nvPr/>
        </p:nvGrpSpPr>
        <p:grpSpPr>
          <a:xfrm>
            <a:off x="3130550" y="3306861"/>
            <a:ext cx="1202983" cy="276999"/>
            <a:chOff x="3101975" y="3364011"/>
            <a:chExt cx="1202983" cy="276999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42CE7580-FACF-4CD6-BB12-66CF2B982C82}"/>
                </a:ext>
              </a:extLst>
            </p:cNvPr>
            <p:cNvSpPr/>
            <p:nvPr/>
          </p:nvSpPr>
          <p:spPr>
            <a:xfrm>
              <a:off x="3101975" y="3399790"/>
              <a:ext cx="113030" cy="236220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695363-06DD-434B-BA91-B216B876BC6D}"/>
                </a:ext>
              </a:extLst>
            </p:cNvPr>
            <p:cNvSpPr txBox="1"/>
            <p:nvPr/>
          </p:nvSpPr>
          <p:spPr>
            <a:xfrm>
              <a:off x="3158490" y="336401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hidden layer 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F3CB2C-1364-4714-A758-133DD11D0C12}"/>
              </a:ext>
            </a:extLst>
          </p:cNvPr>
          <p:cNvGrpSpPr/>
          <p:nvPr/>
        </p:nvGrpSpPr>
        <p:grpSpPr>
          <a:xfrm>
            <a:off x="3100388" y="3566216"/>
            <a:ext cx="916386" cy="276999"/>
            <a:chOff x="3033713" y="3604316"/>
            <a:chExt cx="916386" cy="276999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C78EFFC-0E1D-458E-8D7E-558DC38CBEEF}"/>
                </a:ext>
              </a:extLst>
            </p:cNvPr>
            <p:cNvCxnSpPr>
              <a:cxnSpLocks/>
            </p:cNvCxnSpPr>
            <p:nvPr/>
          </p:nvCxnSpPr>
          <p:spPr>
            <a:xfrm>
              <a:off x="3033713" y="3749040"/>
              <a:ext cx="181292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2F9A67-8E46-4126-9853-52DDD01C47E2}"/>
                </a:ext>
              </a:extLst>
            </p:cNvPr>
            <p:cNvSpPr txBox="1"/>
            <p:nvPr/>
          </p:nvSpPr>
          <p:spPr>
            <a:xfrm>
              <a:off x="3186748" y="3604316"/>
              <a:ext cx="7633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200" dirty="0" err="1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maxpool</a:t>
              </a:r>
              <a:endParaRPr lang="en-ID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3D141F-767B-42A2-A54C-C83B62213F1A}"/>
              </a:ext>
            </a:extLst>
          </p:cNvPr>
          <p:cNvGrpSpPr/>
          <p:nvPr/>
        </p:nvGrpSpPr>
        <p:grpSpPr>
          <a:xfrm>
            <a:off x="3101975" y="3832832"/>
            <a:ext cx="1202983" cy="276999"/>
            <a:chOff x="3101975" y="3364011"/>
            <a:chExt cx="1202983" cy="276999"/>
          </a:xfrm>
        </p:grpSpPr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87A6584F-9120-460F-8523-F110A3177B8A}"/>
                </a:ext>
              </a:extLst>
            </p:cNvPr>
            <p:cNvSpPr/>
            <p:nvPr/>
          </p:nvSpPr>
          <p:spPr>
            <a:xfrm>
              <a:off x="3101975" y="3399790"/>
              <a:ext cx="113030" cy="236220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3B3E94-A459-48CF-A71B-BCAF8B9D245B}"/>
                </a:ext>
              </a:extLst>
            </p:cNvPr>
            <p:cNvSpPr txBox="1"/>
            <p:nvPr/>
          </p:nvSpPr>
          <p:spPr>
            <a:xfrm>
              <a:off x="3158490" y="3364011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hidden layer 2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CD066F-2157-46D7-96A0-8BD952298974}"/>
              </a:ext>
            </a:extLst>
          </p:cNvPr>
          <p:cNvGrpSpPr/>
          <p:nvPr/>
        </p:nvGrpSpPr>
        <p:grpSpPr>
          <a:xfrm>
            <a:off x="3124359" y="4068900"/>
            <a:ext cx="916386" cy="276999"/>
            <a:chOff x="3033713" y="3604316"/>
            <a:chExt cx="916386" cy="276999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4CC9011-31F6-4128-A85B-7630B16D59CE}"/>
                </a:ext>
              </a:extLst>
            </p:cNvPr>
            <p:cNvCxnSpPr>
              <a:cxnSpLocks/>
            </p:cNvCxnSpPr>
            <p:nvPr/>
          </p:nvCxnSpPr>
          <p:spPr>
            <a:xfrm>
              <a:off x="3033713" y="3749040"/>
              <a:ext cx="181292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726247-A078-4016-847B-D2049E1AA16F}"/>
                </a:ext>
              </a:extLst>
            </p:cNvPr>
            <p:cNvSpPr txBox="1"/>
            <p:nvPr/>
          </p:nvSpPr>
          <p:spPr>
            <a:xfrm>
              <a:off x="3186748" y="3604316"/>
              <a:ext cx="7633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200" dirty="0" err="1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maxpool</a:t>
              </a:r>
              <a:endParaRPr lang="en-ID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8C55CB-0FD7-461B-8446-CC3D687352A5}"/>
              </a:ext>
            </a:extLst>
          </p:cNvPr>
          <p:cNvGrpSpPr/>
          <p:nvPr/>
        </p:nvGrpSpPr>
        <p:grpSpPr>
          <a:xfrm>
            <a:off x="2944540" y="5025279"/>
            <a:ext cx="764100" cy="276999"/>
            <a:chOff x="3033713" y="3604316"/>
            <a:chExt cx="764100" cy="27699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FBBF9E5-EB32-4217-B734-619E32005164}"/>
                </a:ext>
              </a:extLst>
            </p:cNvPr>
            <p:cNvCxnSpPr>
              <a:cxnSpLocks/>
            </p:cNvCxnSpPr>
            <p:nvPr/>
          </p:nvCxnSpPr>
          <p:spPr>
            <a:xfrm>
              <a:off x="3033713" y="3749040"/>
              <a:ext cx="181292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32BF17-222E-46C8-B745-6E8A96DA4859}"/>
                </a:ext>
              </a:extLst>
            </p:cNvPr>
            <p:cNvSpPr txBox="1"/>
            <p:nvPr/>
          </p:nvSpPr>
          <p:spPr>
            <a:xfrm>
              <a:off x="3186748" y="3604316"/>
              <a:ext cx="6110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2FA1B2-F76E-4972-AF8B-1D586F71B3CC}"/>
              </a:ext>
            </a:extLst>
          </p:cNvPr>
          <p:cNvGrpSpPr/>
          <p:nvPr/>
        </p:nvGrpSpPr>
        <p:grpSpPr>
          <a:xfrm>
            <a:off x="2915457" y="4451931"/>
            <a:ext cx="1746401" cy="276999"/>
            <a:chOff x="3101975" y="3364011"/>
            <a:chExt cx="1746401" cy="276999"/>
          </a:xfrm>
        </p:grpSpPr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F29F660A-0224-4ACD-86FA-98D1AD491DF4}"/>
                </a:ext>
              </a:extLst>
            </p:cNvPr>
            <p:cNvSpPr/>
            <p:nvPr/>
          </p:nvSpPr>
          <p:spPr>
            <a:xfrm>
              <a:off x="3101975" y="3399790"/>
              <a:ext cx="113030" cy="236220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0C394-05AA-4FD9-ACB6-AECBC1FC3E1B}"/>
                </a:ext>
              </a:extLst>
            </p:cNvPr>
            <p:cNvSpPr txBox="1"/>
            <p:nvPr/>
          </p:nvSpPr>
          <p:spPr>
            <a:xfrm>
              <a:off x="3158490" y="3364011"/>
              <a:ext cx="16898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dense layer 1 + </a:t>
              </a:r>
              <a:r>
                <a:rPr lang="en-ID" sz="1200" dirty="0" err="1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ReLu</a:t>
              </a:r>
              <a:r>
                <a:rPr lang="en-ID" sz="1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347D84-A215-48EA-9161-95B8C8F4AC51}"/>
              </a:ext>
            </a:extLst>
          </p:cNvPr>
          <p:cNvGrpSpPr/>
          <p:nvPr/>
        </p:nvGrpSpPr>
        <p:grpSpPr>
          <a:xfrm>
            <a:off x="2943714" y="4738605"/>
            <a:ext cx="1746401" cy="276999"/>
            <a:chOff x="3101975" y="3364011"/>
            <a:chExt cx="1746401" cy="276999"/>
          </a:xfrm>
        </p:grpSpPr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4DF250E4-ECD3-43B8-8015-2B02BC43B214}"/>
                </a:ext>
              </a:extLst>
            </p:cNvPr>
            <p:cNvSpPr/>
            <p:nvPr/>
          </p:nvSpPr>
          <p:spPr>
            <a:xfrm>
              <a:off x="3101975" y="3399790"/>
              <a:ext cx="113030" cy="236220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2D9B9A-BC82-4B79-86F9-85BBD45CB3D0}"/>
                </a:ext>
              </a:extLst>
            </p:cNvPr>
            <p:cNvSpPr txBox="1"/>
            <p:nvPr/>
          </p:nvSpPr>
          <p:spPr>
            <a:xfrm>
              <a:off x="3158490" y="3364011"/>
              <a:ext cx="16898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dense layer 2 + </a:t>
              </a:r>
              <a:r>
                <a:rPr lang="en-ID" sz="1200" dirty="0" err="1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ReLu</a:t>
              </a:r>
              <a:r>
                <a:rPr lang="en-ID" sz="1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F71FF3D-C0C0-4B63-A272-45F1B60DB36E}"/>
              </a:ext>
            </a:extLst>
          </p:cNvPr>
          <p:cNvGrpSpPr/>
          <p:nvPr/>
        </p:nvGrpSpPr>
        <p:grpSpPr>
          <a:xfrm>
            <a:off x="3403107" y="4225473"/>
            <a:ext cx="1903453" cy="276999"/>
            <a:chOff x="2490677" y="3604316"/>
            <a:chExt cx="1903453" cy="276999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6699D1F-D7B5-4D1D-9216-FB381E9A9371}"/>
                </a:ext>
              </a:extLst>
            </p:cNvPr>
            <p:cNvCxnSpPr>
              <a:cxnSpLocks/>
            </p:cNvCxnSpPr>
            <p:nvPr/>
          </p:nvCxnSpPr>
          <p:spPr>
            <a:xfrm>
              <a:off x="2490677" y="3749040"/>
              <a:ext cx="724328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BD958C-8690-48B8-88B3-66254BD24D0E}"/>
                </a:ext>
              </a:extLst>
            </p:cNvPr>
            <p:cNvSpPr txBox="1"/>
            <p:nvPr/>
          </p:nvSpPr>
          <p:spPr>
            <a:xfrm>
              <a:off x="3186748" y="3604316"/>
              <a:ext cx="1207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fully connected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29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8A88-A53D-47A0-9F9A-AE7713B9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Tools – </a:t>
            </a:r>
            <a:r>
              <a:rPr lang="en-ID" sz="2000" dirty="0" err="1"/>
              <a:t>Keras</a:t>
            </a:r>
            <a:r>
              <a:rPr lang="en-ID" sz="2000" dirty="0"/>
              <a:t> </a:t>
            </a:r>
            <a:r>
              <a:rPr lang="en-ID" sz="2000" dirty="0" err="1"/>
              <a:t>vsTensorflow</a:t>
            </a:r>
            <a:r>
              <a:rPr lang="en-ID" sz="2000" dirty="0"/>
              <a:t> vs </a:t>
            </a:r>
            <a:r>
              <a:rPr lang="en-ID" sz="2000" dirty="0" err="1"/>
              <a:t>PyTorch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D7DD-6126-4AA3-BE9E-DC23FD468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7FA3D45-C68C-4715-BA0F-D2043A461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9320"/>
            <a:ext cx="10515600" cy="503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189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E3828-FD3A-48AD-AFD2-351EFB52E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4200"/>
            <a:ext cx="9144000" cy="1655762"/>
          </a:xfrm>
        </p:spPr>
        <p:txBody>
          <a:bodyPr/>
          <a:lstStyle/>
          <a:p>
            <a:r>
              <a:rPr lang="en-ID" dirty="0" err="1"/>
              <a:t>Terima</a:t>
            </a:r>
            <a:r>
              <a:rPr lang="en-ID" dirty="0"/>
              <a:t> </a:t>
            </a:r>
            <a:r>
              <a:rPr lang="en-ID" dirty="0" err="1"/>
              <a:t>kasih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E3EE7-BECF-4091-A903-C1E7F35352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2" t="29386" r="20065" b="30483"/>
          <a:stretch/>
        </p:blipFill>
        <p:spPr>
          <a:xfrm>
            <a:off x="5556000" y="776861"/>
            <a:ext cx="1080000" cy="72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146C74-4F0F-4280-9107-1071AAA882E5}"/>
              </a:ext>
            </a:extLst>
          </p:cNvPr>
          <p:cNvCxnSpPr>
            <a:cxnSpLocks/>
          </p:cNvCxnSpPr>
          <p:nvPr/>
        </p:nvCxnSpPr>
        <p:spPr>
          <a:xfrm>
            <a:off x="1524000" y="3602038"/>
            <a:ext cx="9144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446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8FCAFC-0CE7-4F46-A3BE-E4A2EB225D5B}"/>
              </a:ext>
            </a:extLst>
          </p:cNvPr>
          <p:cNvSpPr/>
          <p:nvPr/>
        </p:nvSpPr>
        <p:spPr>
          <a:xfrm>
            <a:off x="2727525" y="3167390"/>
            <a:ext cx="7018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3553264" y="691923"/>
            <a:ext cx="665091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Application of Computer Vision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28" name="Picture 4" descr="Biology and Medicine">
            <a:extLst>
              <a:ext uri="{FF2B5EF4-FFF2-40B4-BE49-F238E27FC236}">
                <a16:creationId xmlns:a16="http://schemas.microsoft.com/office/drawing/2014/main" id="{0705710D-D894-4752-984C-774DABCBA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09" y="1831433"/>
            <a:ext cx="5976910" cy="437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A6312A-6DCC-4BB8-9C5C-8DA7D987A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157" y="1250639"/>
            <a:ext cx="3916387" cy="2623980"/>
          </a:xfrm>
          <a:prstGeom prst="rect">
            <a:avLst/>
          </a:prstGeom>
        </p:spPr>
      </p:pic>
      <p:pic>
        <p:nvPicPr>
          <p:cNvPr id="1034" name="Picture 10" descr="Computer Vision Makes Autonomous Vehicles Intelligent and Reliable |">
            <a:extLst>
              <a:ext uri="{FF2B5EF4-FFF2-40B4-BE49-F238E27FC236}">
                <a16:creationId xmlns:a16="http://schemas.microsoft.com/office/drawing/2014/main" id="{89C6372D-A9FB-4066-92BB-D06118749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878" y="4019854"/>
            <a:ext cx="4392612" cy="274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3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3553264" y="691923"/>
            <a:ext cx="665091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Image are Number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B209291-B78D-401C-BDC4-8B9D350B0554}"/>
              </a:ext>
            </a:extLst>
          </p:cNvPr>
          <p:cNvSpPr txBox="1">
            <a:spLocks/>
          </p:cNvSpPr>
          <p:nvPr/>
        </p:nvSpPr>
        <p:spPr>
          <a:xfrm>
            <a:off x="2966498" y="1736625"/>
            <a:ext cx="8854441" cy="9577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Baskerville Old Face" panose="02020602080505020303" pitchFamily="18" charset="0"/>
              </a:rPr>
              <a:t>An image is just a matrix of numbers [0,255]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Baskerville Old Face" panose="02020602080505020303" pitchFamily="18" charset="0"/>
              </a:rPr>
              <a:t>1080x1080x3 for an RGB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09B7B-45B3-45C4-91E9-25699906D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7" t="29671" r="27174" b="26171"/>
          <a:stretch/>
        </p:blipFill>
        <p:spPr>
          <a:xfrm>
            <a:off x="2764456" y="2639288"/>
            <a:ext cx="9263271" cy="3525080"/>
          </a:xfrm>
          <a:prstGeom prst="rect">
            <a:avLst/>
          </a:prstGeom>
        </p:spPr>
      </p:pic>
      <p:pic>
        <p:nvPicPr>
          <p:cNvPr id="2050" name="Picture 2" descr="Abraham Lincoln - Wikipedia bahasa Indonesia, ensiklopedia bebas">
            <a:extLst>
              <a:ext uri="{FF2B5EF4-FFF2-40B4-BE49-F238E27FC236}">
                <a16:creationId xmlns:a16="http://schemas.microsoft.com/office/drawing/2014/main" id="{D2388259-6719-422A-B725-0B21802A9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9" r="18668" b="30359"/>
          <a:stretch/>
        </p:blipFill>
        <p:spPr bwMode="auto">
          <a:xfrm>
            <a:off x="185531" y="2626036"/>
            <a:ext cx="2578925" cy="352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99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8FCAFC-0CE7-4F46-A3BE-E4A2EB225D5B}"/>
              </a:ext>
            </a:extLst>
          </p:cNvPr>
          <p:cNvSpPr/>
          <p:nvPr/>
        </p:nvSpPr>
        <p:spPr>
          <a:xfrm>
            <a:off x="2727525" y="3167390"/>
            <a:ext cx="7018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3553264" y="691923"/>
            <a:ext cx="665091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RGB Images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A35775-F1AD-421E-8C6D-0DD40D00D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308" y="1769406"/>
            <a:ext cx="4641383" cy="472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82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3553264" y="691923"/>
            <a:ext cx="665091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Image are Number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CF89C-F1FC-4D9E-AAE5-6A36DF265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7" t="20662" r="2391" b="10071"/>
          <a:stretch/>
        </p:blipFill>
        <p:spPr>
          <a:xfrm>
            <a:off x="1266052" y="1934818"/>
            <a:ext cx="9659895" cy="393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3553264" y="691923"/>
            <a:ext cx="665091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Image are Number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32977E9-A975-409F-8596-F233AB8C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31" y="2531164"/>
            <a:ext cx="5597469" cy="27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46D06F-0A66-4A20-9994-6D1705344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528" y="2531164"/>
            <a:ext cx="5400777" cy="27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4967B9-E7AF-429B-803E-4A8ABB56ED50}"/>
              </a:ext>
            </a:extLst>
          </p:cNvPr>
          <p:cNvSpPr/>
          <p:nvPr/>
        </p:nvSpPr>
        <p:spPr>
          <a:xfrm>
            <a:off x="3048000" y="17655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CNNs compare images piece by piece. The pieces that it looks for are called features.</a:t>
            </a:r>
          </a:p>
        </p:txBody>
      </p:sp>
    </p:spTree>
    <p:extLst>
      <p:ext uri="{BB962C8B-B14F-4D97-AF65-F5344CB8AC3E}">
        <p14:creationId xmlns:p14="http://schemas.microsoft.com/office/powerpoint/2010/main" val="382448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3553264" y="691923"/>
            <a:ext cx="665091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Hierarchy of Features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C7C0FA-48B5-4CA3-A93A-B3F4F228E102}"/>
              </a:ext>
            </a:extLst>
          </p:cNvPr>
          <p:cNvSpPr/>
          <p:nvPr/>
        </p:nvSpPr>
        <p:spPr>
          <a:xfrm>
            <a:off x="9518374" y="1413638"/>
            <a:ext cx="260736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Feature Hierarchies for Object Classification is a method which used to Automatically extracting informative feature hierarchies for object classification top-down manner.</a:t>
            </a:r>
          </a:p>
        </p:txBody>
      </p:sp>
      <p:pic>
        <p:nvPicPr>
          <p:cNvPr id="4102" name="Picture 6" descr="Sehaj Singh Kalra - CatalyzeX">
            <a:extLst>
              <a:ext uri="{FF2B5EF4-FFF2-40B4-BE49-F238E27FC236}">
                <a16:creationId xmlns:a16="http://schemas.microsoft.com/office/drawing/2014/main" id="{FB896753-2C18-45F0-A455-ADDEAA5EE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0" y="1413638"/>
            <a:ext cx="9355290" cy="52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3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8D5D-06C6-44D2-B80B-E1EF83C31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Learning visual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56997-D6B9-4F13-ACCE-8573154F2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13" y="1196409"/>
            <a:ext cx="4457700" cy="2514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BF3A9-6467-4AE3-8AAC-11865460E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79" y="1195952"/>
            <a:ext cx="44577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43459E-1E34-4191-91C7-940B982B8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13" y="4082487"/>
            <a:ext cx="4457700" cy="25074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212BB0-4AD9-4C0D-A653-83704A961A2E}"/>
              </a:ext>
            </a:extLst>
          </p:cNvPr>
          <p:cNvSpPr txBox="1"/>
          <p:nvPr/>
        </p:nvSpPr>
        <p:spPr>
          <a:xfrm>
            <a:off x="801699" y="226858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AA7FE-9619-4E15-AB72-A452C671379D}"/>
              </a:ext>
            </a:extLst>
          </p:cNvPr>
          <p:cNvSpPr txBox="1"/>
          <p:nvPr/>
        </p:nvSpPr>
        <p:spPr>
          <a:xfrm>
            <a:off x="838200" y="496688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884B19-6B58-43C9-969E-520F4B952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700" y="4012354"/>
            <a:ext cx="2571668" cy="24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0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1322</TotalTime>
  <Words>1462</Words>
  <Application>Microsoft Office PowerPoint</Application>
  <PresentationFormat>Widescreen</PresentationFormat>
  <Paragraphs>673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Angsana New</vt:lpstr>
      <vt:lpstr>Arial</vt:lpstr>
      <vt:lpstr>Arial</vt:lpstr>
      <vt:lpstr>Baskerville Old Face</vt:lpstr>
      <vt:lpstr>Calibri</vt:lpstr>
      <vt:lpstr>Cambria</vt:lpstr>
      <vt:lpstr>Cambria Math</vt:lpstr>
      <vt:lpstr>Wingdings</vt:lpstr>
      <vt:lpstr>Office Theme</vt:lpstr>
      <vt:lpstr>Convolutional Neural Network (CNN)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visual features</vt:lpstr>
      <vt:lpstr>Operasi Konvolusi</vt:lpstr>
      <vt:lpstr>Operasi Konvolusi</vt:lpstr>
      <vt:lpstr>Operasi Konvolusi – Producing Feature Map</vt:lpstr>
      <vt:lpstr>Convolutional Neural Networks (CNNs)</vt:lpstr>
      <vt:lpstr>Convolutional Layers</vt:lpstr>
      <vt:lpstr>CNNs: Spatial Arrangement of Output Volume</vt:lpstr>
      <vt:lpstr>Non-Linearity</vt:lpstr>
      <vt:lpstr>Non-Linearity</vt:lpstr>
      <vt:lpstr>Pooling</vt:lpstr>
      <vt:lpstr>Learning Process on CNNs</vt:lpstr>
      <vt:lpstr>Feature Learning</vt:lpstr>
      <vt:lpstr>Training NN</vt:lpstr>
      <vt:lpstr>Latihan - Data</vt:lpstr>
      <vt:lpstr>Latihan – Arsitektur CNN</vt:lpstr>
      <vt:lpstr>Latihan - Code</vt:lpstr>
      <vt:lpstr>Tools – Keras vsTensorflow vs PyTorch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 (CNN)</dc:title>
  <dc:creator>Maftuh Mashuri</dc:creator>
  <cp:lastModifiedBy>Maftuh Mashuri</cp:lastModifiedBy>
  <cp:revision>26</cp:revision>
  <dcterms:created xsi:type="dcterms:W3CDTF">2021-08-19T13:18:08Z</dcterms:created>
  <dcterms:modified xsi:type="dcterms:W3CDTF">2021-08-21T03:48:46Z</dcterms:modified>
</cp:coreProperties>
</file>